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Lst>
  <p:sldSz cy="6858000" cx="12192000"/>
  <p:notesSz cx="6858000" cy="9144000"/>
  <p:embeddedFontLst>
    <p:embeddedFont>
      <p:font typeface="Mukta"/>
      <p:regular r:id="rId93"/>
      <p:bold r:id="rId94"/>
    </p:embeddedFont>
    <p:embeddedFont>
      <p:font typeface="Fira Code"/>
      <p:regular r:id="rId95"/>
      <p:bold r:id="rId96"/>
    </p:embeddedFont>
    <p:embeddedFont>
      <p:font typeface="Open Sans"/>
      <p:regular r:id="rId97"/>
      <p:bold r:id="rId98"/>
      <p:italic r:id="rId99"/>
      <p:boldItalic r:id="rId10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BE49B02-A3EF-4A2A-9DA3-9EBC7EF5931C}">
  <a:tblStyle styleId="{ABE49B02-A3EF-4A2A-9DA3-9EBC7EF5931C}"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0" Type="http://schemas.openxmlformats.org/officeDocument/2006/relationships/font" Target="fonts/OpenSans-bold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FiraCode-regular.fntdata"/><Relationship Id="rId94" Type="http://schemas.openxmlformats.org/officeDocument/2006/relationships/font" Target="fonts/Mukta-bold.fntdata"/><Relationship Id="rId97" Type="http://schemas.openxmlformats.org/officeDocument/2006/relationships/font" Target="fonts/OpenSans-regular.fntdata"/><Relationship Id="rId96" Type="http://schemas.openxmlformats.org/officeDocument/2006/relationships/font" Target="fonts/FiraCode-bold.fntdata"/><Relationship Id="rId11" Type="http://schemas.openxmlformats.org/officeDocument/2006/relationships/slide" Target="slides/slide6.xml"/><Relationship Id="rId99" Type="http://schemas.openxmlformats.org/officeDocument/2006/relationships/font" Target="fonts/OpenSans-italic.fntdata"/><Relationship Id="rId10" Type="http://schemas.openxmlformats.org/officeDocument/2006/relationships/slide" Target="slides/slide5.xml"/><Relationship Id="rId98"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font" Target="fonts/Mukta-regular.fntdata"/><Relationship Id="rId92" Type="http://schemas.openxmlformats.org/officeDocument/2006/relationships/slide" Target="slides/slide8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2.png>
</file>

<file path=ppt/media/image3.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ixabay.com/en/man-reading-touchscreen-blog-791049/#_=_"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tic.wikia.nocookie.net/b__/images/1/17/030-BananaFarm.png/revision/latest?cb=20190522023816&amp;path-prefix=bloons"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u="sng">
                <a:solidFill>
                  <a:schemeClr val="hlink"/>
                </a:solidFill>
                <a:hlinkClick r:id="rId2"/>
              </a:rPr>
              <a:t>https://pixabay.com/en/man-reading-touchscreen-blog-791049/#_=_</a:t>
            </a:r>
            <a:r>
              <a:rPr lang="en-US"/>
              <a:t> </a:t>
            </a:r>
            <a:endParaRPr/>
          </a:p>
        </p:txBody>
      </p:sp>
      <p:sp>
        <p:nvSpPr>
          <p:cNvPr id="126" name="Google Shape;126;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89" name="Google Shape;18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95" name="Google Shape;19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3" name="Google Shape;203;p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0" name="Google Shape;210;p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7" name="Google Shape;217;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2" name="Google Shape;232;p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1" name="Google Shape;241;p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p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6" name="Google Shape;256;p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LAB 8 TEAM W24: REMOVE BANK IMAGE</a:t>
            </a:r>
            <a:br>
              <a:rPr lang="en-US"/>
            </a:br>
            <a:r>
              <a:rPr lang="en-US" u="sng">
                <a:solidFill>
                  <a:schemeClr val="hlink"/>
                </a:solidFill>
                <a:hlinkClick r:id="rId2"/>
              </a:rPr>
              <a:t>https://static.wikia.nocookie.net/b__/images/1/17/030-BananaFarm.png/revision/latest?cb=20190522023816&amp;path-prefix=bloons</a:t>
            </a:r>
            <a:r>
              <a:rPr lang="en-US"/>
              <a:t> </a:t>
            </a:r>
            <a:endParaRPr/>
          </a:p>
        </p:txBody>
      </p:sp>
      <p:sp>
        <p:nvSpPr>
          <p:cNvPr id="139" name="Google Shape;139;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p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9" name="Google Shape;279;p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If an in-order traversal is done on a Binary Search Tree, the results will be printed in non decreasing order.</a:t>
            </a:r>
            <a:endParaRPr/>
          </a:p>
        </p:txBody>
      </p:sp>
      <p:sp>
        <p:nvSpPr>
          <p:cNvPr id="280" name="Google Shape;280;p2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p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9" name="Google Shape;289;p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5" name="Google Shape;295;p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p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rPr lang="en-US"/>
              <a:t>Log(n) memory comes from having an auxiliary vector&lt;int&gt; to store the sum at each level. Average case: there are O(log(n)) levels in a binary tree. Worst case (stick): O(n) levels. </a:t>
            </a:r>
            <a:endParaRPr b="0" i="0" sz="1200" u="none" cap="none" strike="noStrike">
              <a:solidFill>
                <a:schemeClr val="dk1"/>
              </a:solidFill>
              <a:latin typeface="Calibri"/>
              <a:ea typeface="Calibri"/>
              <a:cs typeface="Calibri"/>
              <a:sym typeface="Calibri"/>
            </a:endParaRPr>
          </a:p>
        </p:txBody>
      </p:sp>
      <p:sp>
        <p:nvSpPr>
          <p:cNvPr id="311" name="Google Shape;311;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2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17" name="Google Shape;317;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4" name="Google Shape;324;p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p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0" name="Google Shape;330;p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36" name="Google Shape;336;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44" name="Google Shape;344;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3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53" name="Google Shape;353;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64" name="Google Shape;364;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76" name="Google Shape;376;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3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85" name="Google Shape;385;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397" name="Google Shape;397;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3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10" name="Google Shape;410;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24" name="Google Shape;424;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3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41" name="Google Shape;441;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960625b9b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960625b9b2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g2960625b9b2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3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59" name="Google Shape;459;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4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76" name="Google Shape;476;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496" name="Google Shape;496;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4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Calibri"/>
              <a:buNone/>
            </a:pPr>
            <a:r>
              <a:rPr lang="en-US"/>
              <a:t>Note: cannot reconstruct from preorder and postorder alone (require </a:t>
            </a:r>
            <a:r>
              <a:rPr lang="en-US"/>
              <a:t>in order</a:t>
            </a:r>
            <a:r>
              <a:rPr lang="en-US"/>
              <a:t>)</a:t>
            </a:r>
            <a:br>
              <a:rPr lang="en-US"/>
            </a:br>
            <a:r>
              <a:rPr lang="en-US"/>
              <a:t>Example: Consider root A with left child B vs root A with right child B. Both have preorder AB and postorder BA. </a:t>
            </a:r>
            <a:endParaRPr b="0" i="0" sz="1200" u="none" cap="none" strike="noStrike">
              <a:solidFill>
                <a:schemeClr val="dk1"/>
              </a:solidFill>
              <a:latin typeface="Calibri"/>
              <a:ea typeface="Calibri"/>
              <a:cs typeface="Calibri"/>
              <a:sym typeface="Calibri"/>
            </a:endParaRPr>
          </a:p>
        </p:txBody>
      </p:sp>
      <p:sp>
        <p:nvSpPr>
          <p:cNvPr id="520" name="Google Shape;520;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2" name="Google Shape;542;p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3" name="Google Shape;543;p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4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48" name="Google Shape;548;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4" name="Google Shape;554;p4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in-order successor - (from parent:) once right, then all the way left</a:t>
            </a:r>
            <a:endParaRPr/>
          </a:p>
          <a:p>
            <a:pPr indent="0" lvl="0" marL="0" rtl="0" algn="l">
              <a:lnSpc>
                <a:spcPct val="100000"/>
              </a:lnSpc>
              <a:spcBef>
                <a:spcPts val="0"/>
              </a:spcBef>
              <a:spcAft>
                <a:spcPts val="0"/>
              </a:spcAft>
              <a:buSzPts val="1400"/>
              <a:buNone/>
            </a:pPr>
            <a:r>
              <a:rPr lang="en-US"/>
              <a:t>in-order predecessor - (from parent:) once left, then all the way right</a:t>
            </a:r>
            <a:endParaRPr/>
          </a:p>
          <a:p>
            <a:pPr indent="0" lvl="0" marL="0" rtl="0" algn="l">
              <a:lnSpc>
                <a:spcPct val="100000"/>
              </a:lnSpc>
              <a:spcBef>
                <a:spcPts val="0"/>
              </a:spcBef>
              <a:spcAft>
                <a:spcPts val="0"/>
              </a:spcAft>
              <a:buSzPts val="1400"/>
              <a:buNone/>
            </a:pPr>
            <a:r>
              <a:t/>
            </a:r>
            <a:endParaRPr/>
          </a:p>
        </p:txBody>
      </p:sp>
      <p:sp>
        <p:nvSpPr>
          <p:cNvPr id="555" name="Google Shape;555;p4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1" name="Google Shape;561;p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62" name="Google Shape;562;p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4" name="Google Shape;574;p4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75" name="Google Shape;575;p4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9" name="Google Shape;589;p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590" name="Google Shape;590;p4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58" name="Google Shape;15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7" name="Google Shape;607;p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608" name="Google Shape;608;p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4" name="Google Shape;634;p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635" name="Google Shape;635;p5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3" name="Google Shape;663;p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664" name="Google Shape;664;p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2" name="Google Shape;692;p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693" name="Google Shape;693;p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7" name="Google Shape;717;p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718" name="Google Shape;718;p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p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0" name="Google Shape;740;p5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741" name="Google Shape;741;p5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p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2" name="Google Shape;782;p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783" name="Google Shape;783;p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p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8" name="Google Shape;818;p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819" name="Google Shape;819;p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p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4" name="Google Shape;854;p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855" name="Google Shape;855;p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6" name="Google Shape;886;p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887" name="Google Shape;887;p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64" name="Google Shape;16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p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8" name="Google Shape;918;p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919" name="Google Shape;919;p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2" name="Google Shape;952;p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lang="en-US"/>
              <a:t>Come back to this and see if they can balance them - they already are balanced, so no need</a:t>
            </a:r>
            <a:endParaRPr b="0" i="0" sz="1200" u="none" cap="none" strike="noStrike">
              <a:solidFill>
                <a:schemeClr val="dk1"/>
              </a:solidFill>
              <a:latin typeface="Calibri"/>
              <a:ea typeface="Calibri"/>
              <a:cs typeface="Calibri"/>
              <a:sym typeface="Calibri"/>
            </a:endParaRPr>
          </a:p>
        </p:txBody>
      </p:sp>
      <p:sp>
        <p:nvSpPr>
          <p:cNvPr id="953" name="Google Shape;953;p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0" name="Google Shape;980;p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Balanced: for every node k of T, the heights of the children of k differ by at most 1</a:t>
            </a:r>
            <a:endParaRPr b="0" i="0" sz="1200" u="none" cap="none" strike="noStrike">
              <a:solidFill>
                <a:schemeClr val="dk1"/>
              </a:solidFill>
              <a:latin typeface="Calibri"/>
              <a:ea typeface="Calibri"/>
              <a:cs typeface="Calibri"/>
              <a:sym typeface="Calibri"/>
            </a:endParaRPr>
          </a:p>
        </p:txBody>
      </p:sp>
      <p:sp>
        <p:nvSpPr>
          <p:cNvPr id="981" name="Google Shape;981;p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29613fe0cd0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7" name="Google Shape;987;g29613fe0cd0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Balanced: for every node k of T, the heights of the children of k differ by at most 1</a:t>
            </a:r>
            <a:endParaRPr b="0" i="0" sz="1200" u="none" cap="none" strike="noStrike">
              <a:solidFill>
                <a:schemeClr val="dk1"/>
              </a:solidFill>
              <a:latin typeface="Calibri"/>
              <a:ea typeface="Calibri"/>
              <a:cs typeface="Calibri"/>
              <a:sym typeface="Calibri"/>
            </a:endParaRPr>
          </a:p>
        </p:txBody>
      </p:sp>
      <p:sp>
        <p:nvSpPr>
          <p:cNvPr id="988" name="Google Shape;988;g29613fe0cd0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4" name="Google Shape;994;p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5" name="Google Shape;995;p6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p6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00" name="Google Shape;1000;p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p6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06" name="Google Shape;1006;p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24ea40744a0_0_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12" name="Google Shape;1012;g24ea40744a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p6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18" name="Google Shape;1018;p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p6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36" name="Google Shape;1036;p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70" name="Google Shape;17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p6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68" name="Google Shape;1068;p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p6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084" name="Google Shape;1084;p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p7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117" name="Google Shape;1117;p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p7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134" name="Google Shape;1134;p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p7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180" name="Google Shape;1180;p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p7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199" name="Google Shape;1199;p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p7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244" name="Google Shape;1244;p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p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7" name="Google Shape;1267;p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268" name="Google Shape;1268;p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p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1" name="Google Shape;1301;p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302" name="Google Shape;1302;p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p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2" name="Google Shape;1322;p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323" name="Google Shape;1323;p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7" name="Google Shape;177;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p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3" name="Google Shape;1343;p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344" name="Google Shape;1344;p7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p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5" name="Google Shape;1365;p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366" name="Google Shape;1366;p7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p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7" name="Google Shape;1387;p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You do it this way because you know two things for sure: </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1) </a:t>
            </a:r>
            <a:r>
              <a:rPr lang="en-US"/>
              <a:t>T</a:t>
            </a:r>
            <a:r>
              <a:rPr b="0" i="0" lang="en-US" sz="1200" u="none" cap="none" strike="noStrike">
                <a:solidFill>
                  <a:schemeClr val="dk1"/>
                </a:solidFill>
                <a:latin typeface="Calibri"/>
                <a:ea typeface="Calibri"/>
                <a:cs typeface="Calibri"/>
                <a:sym typeface="Calibri"/>
              </a:rPr>
              <a:t>he lower node’s left child will be greater than the node whose place it is taking</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alibri"/>
              <a:buNone/>
            </a:pPr>
            <a:r>
              <a:rPr b="0" i="0" lang="en-US" sz="1200" u="none" cap="none" strike="noStrike">
                <a:solidFill>
                  <a:schemeClr val="dk1"/>
                </a:solidFill>
                <a:latin typeface="Calibri"/>
                <a:ea typeface="Calibri"/>
                <a:cs typeface="Calibri"/>
                <a:sym typeface="Calibri"/>
              </a:rPr>
              <a:t>2) The node who gets the child will have room for a right child because its right child pre-rotation is the node that is taking its place</a:t>
            </a:r>
            <a:endParaRPr b="0" i="0" sz="1200" u="none" cap="none" strike="noStrike">
              <a:solidFill>
                <a:schemeClr val="dk1"/>
              </a:solidFill>
              <a:latin typeface="Calibri"/>
              <a:ea typeface="Calibri"/>
              <a:cs typeface="Calibri"/>
              <a:sym typeface="Calibri"/>
            </a:endParaRPr>
          </a:p>
        </p:txBody>
      </p:sp>
      <p:sp>
        <p:nvSpPr>
          <p:cNvPr id="1388" name="Google Shape;1388;p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p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0" name="Google Shape;1410;p8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1411" name="Google Shape;1411;p8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alibri"/>
              <a:buNone/>
            </a:pPr>
            <a:fld id="{00000000-1234-1234-1234-123412341234}" type="slidenum">
              <a:rPr lang="en-US"/>
              <a:t>‹#›</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p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3" name="Google Shape;1433;p8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1434" name="Google Shape;1434;p8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p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2" name="Google Shape;1452;p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3" name="Google Shape;1453;p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p8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1458" name="Google Shape;1458;p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p8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rPr lang="en-US"/>
              <a:t>the exclamation mark is outside the parentheses, so that’s O(n) said very excitedly, not O(n!)</a:t>
            </a:r>
            <a:endParaRPr b="0" i="0" sz="1200" u="none" cap="none" strike="noStrike">
              <a:solidFill>
                <a:schemeClr val="dk1"/>
              </a:solidFill>
              <a:latin typeface="Calibri"/>
              <a:ea typeface="Calibri"/>
              <a:cs typeface="Calibri"/>
              <a:sym typeface="Calibri"/>
            </a:endParaRPr>
          </a:p>
        </p:txBody>
      </p:sp>
      <p:sp>
        <p:nvSpPr>
          <p:cNvPr id="1468" name="Google Shape;1468;p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 name="Shape 12"/>
        <p:cNvGrpSpPr/>
        <p:nvPr/>
      </p:nvGrpSpPr>
      <p:grpSpPr>
        <a:xfrm>
          <a:off x="0" y="0"/>
          <a:ext cx="0" cy="0"/>
          <a:chOff x="0" y="0"/>
          <a:chExt cx="0" cy="0"/>
        </a:xfrm>
      </p:grpSpPr>
      <p:sp>
        <p:nvSpPr>
          <p:cNvPr id="13" name="Google Shape;13;p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2"/>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p:nvPr>
            <p:ph idx="2" type="pic"/>
          </p:nvPr>
        </p:nvSpPr>
        <p:spPr>
          <a:xfrm>
            <a:off x="5183188" y="987425"/>
            <a:ext cx="6172200" cy="4873625"/>
          </a:xfrm>
          <a:prstGeom prst="rect">
            <a:avLst/>
          </a:prstGeom>
          <a:noFill/>
          <a:ln>
            <a:noFill/>
          </a:ln>
        </p:spPr>
      </p:sp>
      <p:sp>
        <p:nvSpPr>
          <p:cNvPr id="77" name="Google Shape;77;p1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8" name="Google Shape;78;p1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79" name="Google Shape;79;p1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0" name="Google Shape;80;p12"/>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5" name="Google Shape;85;p1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6" name="Google Shape;86;p1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7" name="Shape 87"/>
        <p:cNvGrpSpPr/>
        <p:nvPr/>
      </p:nvGrpSpPr>
      <p:grpSpPr>
        <a:xfrm>
          <a:off x="0" y="0"/>
          <a:ext cx="0" cy="0"/>
          <a:chOff x="0" y="0"/>
          <a:chExt cx="0" cy="0"/>
        </a:xfrm>
      </p:grpSpPr>
      <p:sp>
        <p:nvSpPr>
          <p:cNvPr id="88" name="Google Shape;88;p1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1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1" name="Google Shape;91;p1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2" name="Google Shape;92;p14"/>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OBJECT_2">
    <p:spTree>
      <p:nvGrpSpPr>
        <p:cNvPr id="93" name="Shape 93"/>
        <p:cNvGrpSpPr/>
        <p:nvPr/>
      </p:nvGrpSpPr>
      <p:grpSpPr>
        <a:xfrm>
          <a:off x="0" y="0"/>
          <a:ext cx="0" cy="0"/>
          <a:chOff x="0" y="0"/>
          <a:chExt cx="0" cy="0"/>
        </a:xfrm>
      </p:grpSpPr>
      <p:sp>
        <p:nvSpPr>
          <p:cNvPr id="94" name="Google Shape;94;p15"/>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95" name="Google Shape;95;p15"/>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96" name="Google Shape;96;p15"/>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7" name="Google Shape;97;p15"/>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8" name="Google Shape;98;p1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3">
  <p:cSld name="OBJECT_3">
    <p:spTree>
      <p:nvGrpSpPr>
        <p:cNvPr id="99" name="Shape 99"/>
        <p:cNvGrpSpPr/>
        <p:nvPr/>
      </p:nvGrpSpPr>
      <p:grpSpPr>
        <a:xfrm>
          <a:off x="0" y="0"/>
          <a:ext cx="0" cy="0"/>
          <a:chOff x="0" y="0"/>
          <a:chExt cx="0" cy="0"/>
        </a:xfrm>
      </p:grpSpPr>
      <p:sp>
        <p:nvSpPr>
          <p:cNvPr id="100" name="Google Shape;100;p16"/>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01" name="Google Shape;101;p16"/>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02" name="Google Shape;102;p16"/>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3" name="Google Shape;103;p16"/>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4" name="Google Shape;104;p1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4">
  <p:cSld name="OBJECT_4">
    <p:spTree>
      <p:nvGrpSpPr>
        <p:cNvPr id="105" name="Shape 105"/>
        <p:cNvGrpSpPr/>
        <p:nvPr/>
      </p:nvGrpSpPr>
      <p:grpSpPr>
        <a:xfrm>
          <a:off x="0" y="0"/>
          <a:ext cx="0" cy="0"/>
          <a:chOff x="0" y="0"/>
          <a:chExt cx="0" cy="0"/>
        </a:xfrm>
      </p:grpSpPr>
      <p:sp>
        <p:nvSpPr>
          <p:cNvPr id="106" name="Google Shape;106;p17"/>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07" name="Google Shape;107;p17"/>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08" name="Google Shape;108;p17"/>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9" name="Google Shape;109;p17"/>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0" name="Google Shape;110;p1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5">
  <p:cSld name="OBJECT_5">
    <p:spTree>
      <p:nvGrpSpPr>
        <p:cNvPr id="111" name="Shape 111"/>
        <p:cNvGrpSpPr/>
        <p:nvPr/>
      </p:nvGrpSpPr>
      <p:grpSpPr>
        <a:xfrm>
          <a:off x="0" y="0"/>
          <a:ext cx="0" cy="0"/>
          <a:chOff x="0" y="0"/>
          <a:chExt cx="0" cy="0"/>
        </a:xfrm>
      </p:grpSpPr>
      <p:sp>
        <p:nvSpPr>
          <p:cNvPr id="112" name="Google Shape;112;p18"/>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13" name="Google Shape;113;p18"/>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14" name="Google Shape;114;p18"/>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5" name="Google Shape;115;p18"/>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6" name="Google Shape;116;p1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6">
  <p:cSld name="OBJECT_6">
    <p:spTree>
      <p:nvGrpSpPr>
        <p:cNvPr id="117" name="Shape 117"/>
        <p:cNvGrpSpPr/>
        <p:nvPr/>
      </p:nvGrpSpPr>
      <p:grpSpPr>
        <a:xfrm>
          <a:off x="0" y="0"/>
          <a:ext cx="0" cy="0"/>
          <a:chOff x="0" y="0"/>
          <a:chExt cx="0" cy="0"/>
        </a:xfrm>
      </p:grpSpPr>
      <p:sp>
        <p:nvSpPr>
          <p:cNvPr id="118" name="Google Shape;118;p19"/>
          <p:cNvSpPr txBox="1"/>
          <p:nvPr>
            <p:ph type="title"/>
          </p:nvPr>
        </p:nvSpPr>
        <p:spPr>
          <a:xfrm>
            <a:off x="1097280" y="286603"/>
            <a:ext cx="10058400" cy="1450800"/>
          </a:xfrm>
          <a:prstGeom prst="rect">
            <a:avLst/>
          </a:prstGeom>
          <a:noFill/>
          <a:ln>
            <a:noFill/>
          </a:ln>
        </p:spPr>
        <p:txBody>
          <a:bodyPr anchorCtr="0" anchor="b" bIns="91425" lIns="91425" spcFirstLastPara="1" rIns="91425" wrap="square" tIns="91425">
            <a:noAutofit/>
          </a:bodyPr>
          <a:lstStyle>
            <a:lvl1pPr lvl="0" marR="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lgn="l">
              <a:lnSpc>
                <a:spcPct val="100000"/>
              </a:lnSpc>
              <a:spcBef>
                <a:spcPts val="0"/>
              </a:spcBef>
              <a:spcAft>
                <a:spcPts val="0"/>
              </a:spcAft>
              <a:buSzPts val="1400"/>
              <a:buFont typeface="Arial"/>
              <a:buNone/>
              <a:defRPr sz="1800"/>
            </a:lvl2pPr>
            <a:lvl3pPr lvl="2" algn="l">
              <a:lnSpc>
                <a:spcPct val="100000"/>
              </a:lnSpc>
              <a:spcBef>
                <a:spcPts val="0"/>
              </a:spcBef>
              <a:spcAft>
                <a:spcPts val="0"/>
              </a:spcAft>
              <a:buSzPts val="1400"/>
              <a:buFont typeface="Arial"/>
              <a:buNone/>
              <a:defRPr sz="1800"/>
            </a:lvl3pPr>
            <a:lvl4pPr lvl="3" algn="l">
              <a:lnSpc>
                <a:spcPct val="100000"/>
              </a:lnSpc>
              <a:spcBef>
                <a:spcPts val="0"/>
              </a:spcBef>
              <a:spcAft>
                <a:spcPts val="0"/>
              </a:spcAft>
              <a:buSzPts val="1400"/>
              <a:buFont typeface="Arial"/>
              <a:buNone/>
              <a:defRPr sz="1800"/>
            </a:lvl4pPr>
            <a:lvl5pPr lvl="4" algn="l">
              <a:lnSpc>
                <a:spcPct val="100000"/>
              </a:lnSpc>
              <a:spcBef>
                <a:spcPts val="0"/>
              </a:spcBef>
              <a:spcAft>
                <a:spcPts val="0"/>
              </a:spcAft>
              <a:buSzPts val="1400"/>
              <a:buFont typeface="Arial"/>
              <a:buNone/>
              <a:defRPr sz="1800"/>
            </a:lvl5pPr>
            <a:lvl6pPr lvl="5" algn="l">
              <a:lnSpc>
                <a:spcPct val="100000"/>
              </a:lnSpc>
              <a:spcBef>
                <a:spcPts val="0"/>
              </a:spcBef>
              <a:spcAft>
                <a:spcPts val="0"/>
              </a:spcAft>
              <a:buSzPts val="1400"/>
              <a:buFont typeface="Arial"/>
              <a:buNone/>
              <a:defRPr sz="1800"/>
            </a:lvl6pPr>
            <a:lvl7pPr lvl="6" algn="l">
              <a:lnSpc>
                <a:spcPct val="100000"/>
              </a:lnSpc>
              <a:spcBef>
                <a:spcPts val="0"/>
              </a:spcBef>
              <a:spcAft>
                <a:spcPts val="0"/>
              </a:spcAft>
              <a:buSzPts val="1400"/>
              <a:buFont typeface="Arial"/>
              <a:buNone/>
              <a:defRPr sz="1800"/>
            </a:lvl7pPr>
            <a:lvl8pPr lvl="7" algn="l">
              <a:lnSpc>
                <a:spcPct val="100000"/>
              </a:lnSpc>
              <a:spcBef>
                <a:spcPts val="0"/>
              </a:spcBef>
              <a:spcAft>
                <a:spcPts val="0"/>
              </a:spcAft>
              <a:buSzPts val="1400"/>
              <a:buFont typeface="Arial"/>
              <a:buNone/>
              <a:defRPr sz="1800"/>
            </a:lvl8pPr>
            <a:lvl9pPr lvl="8" algn="l">
              <a:lnSpc>
                <a:spcPct val="100000"/>
              </a:lnSpc>
              <a:spcBef>
                <a:spcPts val="0"/>
              </a:spcBef>
              <a:spcAft>
                <a:spcPts val="0"/>
              </a:spcAft>
              <a:buSzPts val="1400"/>
              <a:buFont typeface="Arial"/>
              <a:buNone/>
              <a:defRPr sz="1800"/>
            </a:lvl9pPr>
          </a:lstStyle>
          <a:p/>
        </p:txBody>
      </p:sp>
      <p:sp>
        <p:nvSpPr>
          <p:cNvPr id="119" name="Google Shape;119;p19"/>
          <p:cNvSpPr txBox="1"/>
          <p:nvPr>
            <p:ph idx="1" type="body"/>
          </p:nvPr>
        </p:nvSpPr>
        <p:spPr>
          <a:xfrm>
            <a:off x="1097280" y="1845734"/>
            <a:ext cx="10058400" cy="4023300"/>
          </a:xfrm>
          <a:prstGeom prst="rect">
            <a:avLst/>
          </a:prstGeom>
          <a:noFill/>
          <a:ln>
            <a:noFill/>
          </a:ln>
        </p:spPr>
        <p:txBody>
          <a:bodyPr anchorCtr="0" anchor="t" bIns="91425" lIns="91425" spcFirstLastPara="1" rIns="91425" wrap="square" tIns="91425">
            <a:noAutofit/>
          </a:bodyPr>
          <a:lstStyle>
            <a:lvl1pPr indent="-355600" lvl="0" marL="457200" marR="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20" name="Google Shape;120;p19"/>
          <p:cNvSpPr txBox="1"/>
          <p:nvPr>
            <p:ph idx="10" type="dt"/>
          </p:nvPr>
        </p:nvSpPr>
        <p:spPr>
          <a:xfrm>
            <a:off x="1097280" y="6459785"/>
            <a:ext cx="2472300" cy="365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1" name="Google Shape;121;p19"/>
          <p:cNvSpPr txBox="1"/>
          <p:nvPr>
            <p:ph idx="11" type="ftr"/>
          </p:nvPr>
        </p:nvSpPr>
        <p:spPr>
          <a:xfrm>
            <a:off x="3686185" y="6459785"/>
            <a:ext cx="4822800" cy="36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1400"/>
              <a:buFont typeface="Calibri"/>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2" name="Google Shape;122;p1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1pPr>
            <a:lvl2pPr indent="0" lvl="1"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2pPr>
            <a:lvl3pPr indent="0" lvl="2"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3pPr>
            <a:lvl4pPr indent="0" lvl="3"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4pPr>
            <a:lvl5pPr indent="0" lvl="4"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5pPr>
            <a:lvl6pPr indent="0" lvl="5"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6pPr>
            <a:lvl7pPr indent="0" lvl="6"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7pPr>
            <a:lvl8pPr indent="0" lvl="7"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8pPr>
            <a:lvl9pPr indent="0" lvl="8" marL="0" marR="0" rtl="0" algn="r">
              <a:lnSpc>
                <a:spcPct val="100000"/>
              </a:lnSpc>
              <a:spcBef>
                <a:spcPts val="0"/>
              </a:spcBef>
              <a:spcAft>
                <a:spcPts val="0"/>
              </a:spcAft>
              <a:buClr>
                <a:srgbClr val="FFFFFF"/>
              </a:buClr>
              <a:buSzPts val="1050"/>
              <a:buFont typeface="Calibri"/>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8" name="Google Shape;18;p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9" name="Google Shape;19;p3"/>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cxnSp>
        <p:nvCxnSpPr>
          <p:cNvPr id="20" name="Google Shape;20;p3"/>
          <p:cNvCxnSpPr/>
          <p:nvPr/>
        </p:nvCxnSpPr>
        <p:spPr>
          <a:xfrm>
            <a:off x="88575" y="1094250"/>
            <a:ext cx="12110100" cy="0"/>
          </a:xfrm>
          <a:prstGeom prst="straightConnector1">
            <a:avLst/>
          </a:prstGeom>
          <a:noFill/>
          <a:ln cap="flat" cmpd="sng" w="9525">
            <a:solidFill>
              <a:schemeClr val="dk2"/>
            </a:solidFill>
            <a:prstDash val="solid"/>
            <a:round/>
            <a:headEnd len="sm" w="sm" type="none"/>
            <a:tailEnd len="sm" w="sm" type="none"/>
          </a:ln>
        </p:spPr>
      </p:cxnSp>
      <p:sp>
        <p:nvSpPr>
          <p:cNvPr id="21" name="Google Shape;21;p3"/>
          <p:cNvSpPr/>
          <p:nvPr/>
        </p:nvSpPr>
        <p:spPr>
          <a:xfrm flipH="1">
            <a:off x="-100" y="-20000"/>
            <a:ext cx="88200" cy="6878100"/>
          </a:xfrm>
          <a:prstGeom prst="rect">
            <a:avLst/>
          </a:pr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
          <p:cNvSpPr txBox="1"/>
          <p:nvPr/>
        </p:nvSpPr>
        <p:spPr>
          <a:xfrm>
            <a:off x="425975" y="1271875"/>
            <a:ext cx="11472300" cy="541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ukta"/>
              <a:ea typeface="Mukta"/>
              <a:cs typeface="Mukta"/>
              <a:sym typeface="Mukt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model2">
  <p:cSld name="slidemodel2">
    <p:bg>
      <p:bgPr>
        <a:gradFill>
          <a:gsLst>
            <a:gs pos="0">
              <a:srgbClr val="1181AE"/>
            </a:gs>
            <a:gs pos="55000">
              <a:srgbClr val="1181AE"/>
            </a:gs>
            <a:gs pos="100000">
              <a:srgbClr val="095474"/>
            </a:gs>
          </a:gsLst>
          <a:path path="circle">
            <a:fillToRect b="50%" l="50%" r="50%" t="50%"/>
          </a:path>
          <a:tileRect/>
        </a:gra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3218672" y="2870634"/>
            <a:ext cx="5932223" cy="711081"/>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lt1"/>
              </a:buClr>
              <a:buSzPts val="3600"/>
              <a:buFont typeface="Calibri"/>
              <a:buNone/>
              <a:defRPr b="0" sz="3600">
                <a:solidFill>
                  <a:schemeClr val="lt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6" name="Google Shape;26;p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7" name="Google Shape;27;p4"/>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 name="Shape 28"/>
        <p:cNvGrpSpPr/>
        <p:nvPr/>
      </p:nvGrpSpPr>
      <p:grpSpPr>
        <a:xfrm>
          <a:off x="0" y="0"/>
          <a:ext cx="0" cy="0"/>
          <a:chOff x="0" y="0"/>
          <a:chExt cx="0" cy="0"/>
        </a:xfrm>
      </p:grpSpPr>
      <p:sp>
        <p:nvSpPr>
          <p:cNvPr id="29" name="Google Shape;29;p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1" name="Google Shape;31;p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2" name="Google Shape;32;p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OBJECT_1">
    <p:spTree>
      <p:nvGrpSpPr>
        <p:cNvPr id="34" name="Shape 34"/>
        <p:cNvGrpSpPr/>
        <p:nvPr/>
      </p:nvGrpSpPr>
      <p:grpSpPr>
        <a:xfrm>
          <a:off x="0" y="0"/>
          <a:ext cx="0" cy="0"/>
          <a:chOff x="0" y="0"/>
          <a:chExt cx="0" cy="0"/>
        </a:xfrm>
      </p:grpSpPr>
      <p:sp>
        <p:nvSpPr>
          <p:cNvPr id="35" name="Google Shape;35;p6"/>
          <p:cNvSpPr txBox="1"/>
          <p:nvPr>
            <p:ph idx="10" type="dt"/>
          </p:nvPr>
        </p:nvSpPr>
        <p:spPr>
          <a:xfrm>
            <a:off x="838200" y="6356350"/>
            <a:ext cx="27432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6" name="Google Shape;36;p6"/>
          <p:cNvSpPr txBox="1"/>
          <p:nvPr>
            <p:ph idx="11" type="ftr"/>
          </p:nvPr>
        </p:nvSpPr>
        <p:spPr>
          <a:xfrm>
            <a:off x="4038600" y="6356350"/>
            <a:ext cx="41148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7" name="Google Shape;37;p6"/>
          <p:cNvSpPr txBox="1"/>
          <p:nvPr>
            <p:ph idx="12" type="sldNum"/>
          </p:nvPr>
        </p:nvSpPr>
        <p:spPr>
          <a:xfrm>
            <a:off x="8610600" y="6356350"/>
            <a:ext cx="27432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
        <p:nvSpPr>
          <p:cNvPr id="38" name="Google Shape;38;p6"/>
          <p:cNvSpPr/>
          <p:nvPr/>
        </p:nvSpPr>
        <p:spPr>
          <a:xfrm flipH="1">
            <a:off x="-100" y="-20000"/>
            <a:ext cx="88200" cy="6878100"/>
          </a:xfrm>
          <a:prstGeom prst="rect">
            <a:avLst/>
          </a:prstGeom>
          <a:solidFill>
            <a:srgbClr val="8E7C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
          <p:cNvSpPr txBox="1"/>
          <p:nvPr/>
        </p:nvSpPr>
        <p:spPr>
          <a:xfrm>
            <a:off x="425975" y="1271875"/>
            <a:ext cx="11472300" cy="541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ukta"/>
              <a:ea typeface="Mukta"/>
              <a:cs typeface="Mukta"/>
              <a:sym typeface="Mukt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4" name="Google Shape;44;p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5" name="Google Shape;45;p7"/>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1" name="Google Shape;51;p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2" name="Google Shape;52;p8"/>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1" name="Google Shape;61;p9"/>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5" name="Google Shape;65;p1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2" type="sldNum"/>
          </p:nvPr>
        </p:nvSpPr>
        <p:spPr>
          <a:xfrm>
            <a:off x="8610600" y="6356350"/>
            <a:ext cx="2743200" cy="365125"/>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81000" lvl="3" marL="18288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4pPr>
            <a:lvl5pPr indent="-381000" lvl="4" marL="22860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7" name="Shape 127"/>
        <p:cNvGrpSpPr/>
        <p:nvPr/>
      </p:nvGrpSpPr>
      <p:grpSpPr>
        <a:xfrm>
          <a:off x="0" y="0"/>
          <a:ext cx="0" cy="0"/>
          <a:chOff x="0" y="0"/>
          <a:chExt cx="0" cy="0"/>
        </a:xfrm>
      </p:grpSpPr>
      <p:pic>
        <p:nvPicPr>
          <p:cNvPr id="128" name="Google Shape;128;p20"/>
          <p:cNvPicPr preferRelativeResize="0"/>
          <p:nvPr/>
        </p:nvPicPr>
        <p:blipFill rotWithShape="1">
          <a:blip r:embed="rId3">
            <a:alphaModFix/>
          </a:blip>
          <a:srcRect b="26872" l="0" r="0" t="22028"/>
          <a:stretch/>
        </p:blipFill>
        <p:spPr>
          <a:xfrm>
            <a:off x="0" y="0"/>
            <a:ext cx="12192000" cy="4153360"/>
          </a:xfrm>
          <a:prstGeom prst="rect">
            <a:avLst/>
          </a:prstGeom>
          <a:noFill/>
          <a:ln>
            <a:noFill/>
          </a:ln>
        </p:spPr>
      </p:pic>
      <p:pic>
        <p:nvPicPr>
          <p:cNvPr id="129" name="Google Shape;129;p20"/>
          <p:cNvPicPr preferRelativeResize="0"/>
          <p:nvPr/>
        </p:nvPicPr>
        <p:blipFill rotWithShape="1">
          <a:blip r:embed="rId4">
            <a:alphaModFix/>
          </a:blip>
          <a:srcRect b="0" l="0" r="0" t="0"/>
          <a:stretch/>
        </p:blipFill>
        <p:spPr>
          <a:xfrm>
            <a:off x="0" y="4153359"/>
            <a:ext cx="12192000" cy="462709"/>
          </a:xfrm>
          <a:prstGeom prst="rect">
            <a:avLst/>
          </a:prstGeom>
          <a:noFill/>
          <a:ln>
            <a:noFill/>
          </a:ln>
        </p:spPr>
      </p:pic>
      <p:sp>
        <p:nvSpPr>
          <p:cNvPr id="130" name="Google Shape;130;p20"/>
          <p:cNvSpPr/>
          <p:nvPr/>
        </p:nvSpPr>
        <p:spPr>
          <a:xfrm>
            <a:off x="0" y="1"/>
            <a:ext cx="12192000" cy="4153500"/>
          </a:xfrm>
          <a:prstGeom prst="rect">
            <a:avLst/>
          </a:prstGeom>
          <a:gradFill>
            <a:gsLst>
              <a:gs pos="0">
                <a:srgbClr val="F2F2F2"/>
              </a:gs>
              <a:gs pos="100000">
                <a:srgbClr val="A5A5A5">
                  <a:alpha val="52549"/>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131" name="Google Shape;131;p20"/>
          <p:cNvCxnSpPr/>
          <p:nvPr/>
        </p:nvCxnSpPr>
        <p:spPr>
          <a:xfrm>
            <a:off x="3514381" y="4768468"/>
            <a:ext cx="0" cy="1520400"/>
          </a:xfrm>
          <a:prstGeom prst="straightConnector1">
            <a:avLst/>
          </a:prstGeom>
          <a:noFill/>
          <a:ln cap="flat" cmpd="sng" w="9525">
            <a:solidFill>
              <a:srgbClr val="BFBFBF"/>
            </a:solidFill>
            <a:prstDash val="solid"/>
            <a:miter lim="800000"/>
            <a:headEnd len="sm" w="sm" type="none"/>
            <a:tailEnd len="sm" w="sm" type="none"/>
          </a:ln>
        </p:spPr>
      </p:cxnSp>
      <p:sp>
        <p:nvSpPr>
          <p:cNvPr id="132" name="Google Shape;132;p20"/>
          <p:cNvSpPr txBox="1"/>
          <p:nvPr/>
        </p:nvSpPr>
        <p:spPr>
          <a:xfrm>
            <a:off x="3679624" y="4902675"/>
            <a:ext cx="7717800" cy="769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lang="en-US" sz="4400">
                <a:solidFill>
                  <a:srgbClr val="783F04"/>
                </a:solidFill>
                <a:latin typeface="Mukta"/>
                <a:ea typeface="Mukta"/>
                <a:cs typeface="Mukta"/>
                <a:sym typeface="Mukta"/>
              </a:rPr>
              <a:t>March 26-April 1</a:t>
            </a:r>
            <a:r>
              <a:rPr b="0" i="0" lang="en-US" sz="4400" u="none" cap="none" strike="noStrike">
                <a:solidFill>
                  <a:srgbClr val="783F04"/>
                </a:solidFill>
                <a:latin typeface="Mukta"/>
                <a:ea typeface="Mukta"/>
                <a:cs typeface="Mukta"/>
                <a:sym typeface="Mukta"/>
              </a:rPr>
              <a:t>, 202</a:t>
            </a:r>
            <a:r>
              <a:rPr lang="en-US" sz="4400">
                <a:solidFill>
                  <a:srgbClr val="783F04"/>
                </a:solidFill>
                <a:latin typeface="Mukta"/>
                <a:ea typeface="Mukta"/>
                <a:cs typeface="Mukta"/>
                <a:sym typeface="Mukta"/>
              </a:rPr>
              <a:t>4</a:t>
            </a:r>
            <a:endParaRPr b="0" i="0" sz="4400" u="none" cap="none" strike="noStrike">
              <a:solidFill>
                <a:srgbClr val="783F04"/>
              </a:solidFill>
              <a:latin typeface="Mukta"/>
              <a:ea typeface="Mukta"/>
              <a:cs typeface="Mukta"/>
              <a:sym typeface="Mukta"/>
            </a:endParaRPr>
          </a:p>
        </p:txBody>
      </p:sp>
      <p:sp>
        <p:nvSpPr>
          <p:cNvPr id="133" name="Google Shape;133;p20"/>
          <p:cNvSpPr txBox="1"/>
          <p:nvPr/>
        </p:nvSpPr>
        <p:spPr>
          <a:xfrm>
            <a:off x="3679624" y="5604825"/>
            <a:ext cx="77178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accent4"/>
                </a:solidFill>
                <a:latin typeface="Mukta"/>
                <a:ea typeface="Mukta"/>
                <a:cs typeface="Mukta"/>
                <a:sym typeface="Mukta"/>
              </a:rPr>
              <a:t>Binary Trees, AVL Trees, and Tree Traversals</a:t>
            </a:r>
            <a:endParaRPr b="0" i="0" sz="2800" u="none" cap="none" strike="noStrike">
              <a:solidFill>
                <a:schemeClr val="accent4"/>
              </a:solidFill>
              <a:latin typeface="Mukta"/>
              <a:ea typeface="Mukta"/>
              <a:cs typeface="Mukta"/>
              <a:sym typeface="Mukta"/>
            </a:endParaRPr>
          </a:p>
        </p:txBody>
      </p:sp>
      <p:pic>
        <p:nvPicPr>
          <p:cNvPr id="134" name="Google Shape;134;p20"/>
          <p:cNvPicPr preferRelativeResize="0"/>
          <p:nvPr/>
        </p:nvPicPr>
        <p:blipFill rotWithShape="1">
          <a:blip r:embed="rId5">
            <a:alphaModFix/>
          </a:blip>
          <a:srcRect b="45478" l="0" r="0" t="3197"/>
          <a:stretch/>
        </p:blipFill>
        <p:spPr>
          <a:xfrm>
            <a:off x="0" y="0"/>
            <a:ext cx="12191996" cy="4153349"/>
          </a:xfrm>
          <a:prstGeom prst="rect">
            <a:avLst/>
          </a:prstGeom>
          <a:noFill/>
          <a:ln>
            <a:noFill/>
          </a:ln>
        </p:spPr>
      </p:pic>
      <p:sp>
        <p:nvSpPr>
          <p:cNvPr id="135" name="Google Shape;135;p20"/>
          <p:cNvSpPr txBox="1"/>
          <p:nvPr/>
        </p:nvSpPr>
        <p:spPr>
          <a:xfrm>
            <a:off x="127750" y="4153350"/>
            <a:ext cx="3010200" cy="228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0"/>
              <a:buFont typeface="Arial"/>
              <a:buNone/>
            </a:pPr>
            <a:r>
              <a:rPr b="0" i="0" lang="en-US" sz="16000" u="none" cap="none" strike="noStrike">
                <a:solidFill>
                  <a:srgbClr val="783F04"/>
                </a:solidFill>
                <a:latin typeface="Mukta"/>
                <a:ea typeface="Mukta"/>
                <a:cs typeface="Mukta"/>
                <a:sym typeface="Mukta"/>
              </a:rPr>
              <a:t>08</a:t>
            </a:r>
            <a:endParaRPr b="0" i="0" sz="16000" u="none" cap="none" strike="noStrike">
              <a:solidFill>
                <a:srgbClr val="783F04"/>
              </a:solidFill>
              <a:latin typeface="Mukta"/>
              <a:ea typeface="Mukta"/>
              <a:cs typeface="Mukta"/>
              <a:sym typeface="Mukta"/>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9"/>
          <p:cNvSpPr txBox="1"/>
          <p:nvPr>
            <p:ph idx="4294967295" type="body"/>
          </p:nvPr>
        </p:nvSpPr>
        <p:spPr>
          <a:xfrm>
            <a:off x="512175" y="1165350"/>
            <a:ext cx="112521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u="none" cap="none" strike="noStrike">
                <a:solidFill>
                  <a:srgbClr val="000000"/>
                </a:solidFill>
                <a:latin typeface="Mukta"/>
                <a:ea typeface="Mukta"/>
                <a:cs typeface="Mukta"/>
                <a:sym typeface="Mukta"/>
              </a:rPr>
              <a:t>Given a binary tree with following declaration, find the minimum depth of the binary tree (aka the depth of the shallowest leaf node)</a:t>
            </a:r>
            <a:endParaRPr i="0" u="none" cap="none" strike="noStrike">
              <a:solidFill>
                <a:srgbClr val="000000"/>
              </a:solidFill>
              <a:latin typeface="Mukta"/>
              <a:ea typeface="Mukta"/>
              <a:cs typeface="Mukta"/>
              <a:sym typeface="Mukta"/>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a:p>
            <a:pPr indent="0" lvl="0" marL="457200" rtl="0" algn="l">
              <a:lnSpc>
                <a:spcPct val="100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struct</a:t>
            </a:r>
            <a:r>
              <a:rPr lang="en-US" sz="2400">
                <a:highlight>
                  <a:srgbClr val="FFFFFF"/>
                </a:highlight>
                <a:latin typeface="Fira Code"/>
                <a:ea typeface="Fira Code"/>
                <a:cs typeface="Fira Code"/>
                <a:sym typeface="Fira Code"/>
              </a:rPr>
              <a:t> </a:t>
            </a:r>
            <a:r>
              <a:rPr lang="en-US" sz="2400">
                <a:solidFill>
                  <a:srgbClr val="267F99"/>
                </a:solidFill>
                <a:highlight>
                  <a:srgbClr val="FFFFFF"/>
                </a:highlight>
                <a:latin typeface="Fira Code"/>
                <a:ea typeface="Fira Code"/>
                <a:cs typeface="Fira Code"/>
                <a:sym typeface="Fira Code"/>
              </a:rPr>
              <a:t>Node</a:t>
            </a:r>
            <a:r>
              <a:rPr lang="en-US" sz="2400">
                <a:highlight>
                  <a:srgbClr val="FFFFFF"/>
                </a:highlight>
                <a:latin typeface="Fira Code"/>
                <a:ea typeface="Fira Code"/>
                <a:cs typeface="Fira Code"/>
                <a:sym typeface="Fira Code"/>
              </a:rPr>
              <a:t> {</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Node* left;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Node* right;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val;</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t/>
            </a:r>
            <a:endParaRPr sz="2400">
              <a:highlight>
                <a:srgbClr val="FFFFFF"/>
              </a:highlight>
              <a:latin typeface="Fira Code"/>
              <a:ea typeface="Fira Code"/>
              <a:cs typeface="Fira Code"/>
              <a:sym typeface="Fira Code"/>
            </a:endParaRPr>
          </a:p>
          <a:p>
            <a:pPr indent="0" lvl="0" marL="457200" rtl="0" algn="l">
              <a:lnSpc>
                <a:spcPct val="100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(Node*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193548" lvl="1" marL="384048" marR="0" rtl="0" algn="l">
              <a:lnSpc>
                <a:spcPct val="90000"/>
              </a:lnSpc>
              <a:spcBef>
                <a:spcPts val="0"/>
              </a:spcBef>
              <a:spcAft>
                <a:spcPts val="0"/>
              </a:spcAft>
              <a:buClr>
                <a:schemeClr val="dk1"/>
              </a:buClr>
              <a:buSzPts val="500"/>
              <a:buFont typeface="Calibri"/>
              <a:buNone/>
            </a:pPr>
            <a:r>
              <a:t/>
            </a:r>
            <a:endParaRPr sz="2000">
              <a:solidFill>
                <a:srgbClr val="000000"/>
              </a:solidFill>
              <a:latin typeface="Consolas"/>
              <a:ea typeface="Consolas"/>
              <a:cs typeface="Consolas"/>
              <a:sym typeface="Consolas"/>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p:txBody>
      </p:sp>
      <p:sp>
        <p:nvSpPr>
          <p:cNvPr id="192" name="Google Shape;192;p2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Warm-Up Question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idx="4294967295" type="body"/>
          </p:nvPr>
        </p:nvSpPr>
        <p:spPr>
          <a:xfrm>
            <a:off x="512175" y="1165350"/>
            <a:ext cx="112521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u="none" cap="none" strike="noStrike">
                <a:solidFill>
                  <a:srgbClr val="000000"/>
                </a:solidFill>
                <a:latin typeface="Mukta"/>
                <a:ea typeface="Mukta"/>
                <a:cs typeface="Mukta"/>
                <a:sym typeface="Mukta"/>
              </a:rPr>
              <a:t>Given a binary tree with following declaration, find the minimum depth of the binary tree (aka the depth of the shallowest leaf node)</a:t>
            </a:r>
            <a:endParaRPr i="0" u="none" cap="none" strike="noStrike">
              <a:solidFill>
                <a:srgbClr val="000000"/>
              </a:solidFill>
              <a:latin typeface="Mukta"/>
              <a:ea typeface="Mukta"/>
              <a:cs typeface="Mukta"/>
              <a:sym typeface="Mukta"/>
            </a:endParaRPr>
          </a:p>
          <a:p>
            <a:pPr indent="0" lvl="0" marL="0" rtl="0" algn="l">
              <a:lnSpc>
                <a:spcPct val="100000"/>
              </a:lnSpc>
              <a:spcBef>
                <a:spcPts val="0"/>
              </a:spcBef>
              <a:spcAft>
                <a:spcPts val="0"/>
              </a:spcAft>
              <a:buClr>
                <a:schemeClr val="dk1"/>
              </a:buClr>
              <a:buSzPts val="1100"/>
              <a:buFont typeface="Arial"/>
              <a:buNone/>
            </a:pPr>
            <a:r>
              <a:t/>
            </a:r>
            <a:endParaRPr sz="2400">
              <a:highlight>
                <a:srgbClr val="FFFFFF"/>
              </a:highlight>
              <a:latin typeface="Consolas"/>
              <a:ea typeface="Consolas"/>
              <a:cs typeface="Consolas"/>
              <a:sym typeface="Consolas"/>
            </a:endParaRPr>
          </a:p>
          <a:p>
            <a:pPr indent="-193548" lvl="1" marL="384048" marR="0" rtl="0" algn="l">
              <a:lnSpc>
                <a:spcPct val="90000"/>
              </a:lnSpc>
              <a:spcBef>
                <a:spcPts val="0"/>
              </a:spcBef>
              <a:spcAft>
                <a:spcPts val="0"/>
              </a:spcAft>
              <a:buClr>
                <a:schemeClr val="dk1"/>
              </a:buClr>
              <a:buSzPts val="500"/>
              <a:buFont typeface="Calibri"/>
              <a:buNone/>
            </a:pPr>
            <a:r>
              <a:t/>
            </a:r>
            <a:endParaRPr sz="2000">
              <a:solidFill>
                <a:srgbClr val="000000"/>
              </a:solidFill>
              <a:latin typeface="Consolas"/>
              <a:ea typeface="Consolas"/>
              <a:cs typeface="Consolas"/>
              <a:sym typeface="Consolas"/>
            </a:endParaRPr>
          </a:p>
          <a:p>
            <a:pPr indent="35560" lvl="0" marL="91440" marR="0" rtl="0" algn="l">
              <a:lnSpc>
                <a:spcPct val="90000"/>
              </a:lnSpc>
              <a:spcBef>
                <a:spcPts val="1400"/>
              </a:spcBef>
              <a:spcAft>
                <a:spcPts val="0"/>
              </a:spcAft>
              <a:buClr>
                <a:schemeClr val="accent1"/>
              </a:buClr>
              <a:buSzPts val="2000"/>
              <a:buFont typeface="Calibri"/>
              <a:buNone/>
            </a:pPr>
            <a:r>
              <a:t/>
            </a:r>
            <a:endParaRPr b="0" i="0" sz="2000" u="none" cap="none" strike="noStrike">
              <a:solidFill>
                <a:srgbClr val="000000"/>
              </a:solidFill>
              <a:latin typeface="Calibri"/>
              <a:ea typeface="Calibri"/>
              <a:cs typeface="Calibri"/>
              <a:sym typeface="Calibri"/>
            </a:endParaRPr>
          </a:p>
        </p:txBody>
      </p:sp>
      <p:sp>
        <p:nvSpPr>
          <p:cNvPr id="198" name="Google Shape;198;p30"/>
          <p:cNvSpPr txBox="1"/>
          <p:nvPr>
            <p:ph idx="4294967295" type="body"/>
          </p:nvPr>
        </p:nvSpPr>
        <p:spPr>
          <a:xfrm>
            <a:off x="961680" y="2134559"/>
            <a:ext cx="10058400" cy="4023300"/>
          </a:xfrm>
          <a:prstGeom prst="rect">
            <a:avLst/>
          </a:prstGeom>
          <a:noFill/>
          <a:ln>
            <a:noFill/>
          </a:ln>
        </p:spPr>
        <p:txBody>
          <a:bodyPr anchorCtr="0" anchor="t" bIns="45700" lIns="0" spcFirstLastPara="1" rIns="0"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2400">
                <a:solidFill>
                  <a:srgbClr val="0000FF"/>
                </a:solidFill>
                <a:highlight>
                  <a:srgbClr val="FFFFFF"/>
                </a:highlight>
                <a:latin typeface="Fira Code"/>
                <a:ea typeface="Fira Code"/>
                <a:cs typeface="Fira Code"/>
                <a:sym typeface="Fira Code"/>
              </a:rPr>
              <a:t>int</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(Node*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 {</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if</a:t>
            </a:r>
            <a:r>
              <a:rPr lang="en-US" sz="2400">
                <a:highlight>
                  <a:srgbClr val="FFFFFF"/>
                </a:highlight>
                <a:latin typeface="Fira Code"/>
                <a:ea typeface="Fira Code"/>
                <a:cs typeface="Fira Code"/>
                <a:sym typeface="Fira Code"/>
              </a:rPr>
              <a:t> (</a:t>
            </a:r>
            <a:r>
              <a:rPr lang="en-US" sz="2400">
                <a:solidFill>
                  <a:srgbClr val="001080"/>
                </a:solidFill>
                <a:highlight>
                  <a:srgbClr val="FFFFFF"/>
                </a:highlight>
                <a:latin typeface="Fira Code"/>
                <a:ea typeface="Fira Code"/>
                <a:cs typeface="Fira Code"/>
                <a:sym typeface="Fira Code"/>
              </a:rPr>
              <a:t>root</a:t>
            </a:r>
            <a:r>
              <a:rPr lang="en-US" sz="2400">
                <a:highlight>
                  <a:srgbClr val="FFFFFF"/>
                </a:highlight>
                <a:latin typeface="Fira Code"/>
                <a:ea typeface="Fira Code"/>
                <a:cs typeface="Fira Code"/>
                <a:sym typeface="Fira Code"/>
              </a:rPr>
              <a:t> == nullptr)</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return</a:t>
            </a:r>
            <a:r>
              <a:rPr lang="en-US" sz="2400">
                <a:highlight>
                  <a:srgbClr val="FFFFFF"/>
                </a:highlight>
                <a:latin typeface="Fira Code"/>
                <a:ea typeface="Fira Code"/>
                <a:cs typeface="Fira Code"/>
                <a:sym typeface="Fira Code"/>
              </a:rPr>
              <a:t> </a:t>
            </a:r>
            <a:r>
              <a:rPr lang="en-US" sz="2400">
                <a:solidFill>
                  <a:srgbClr val="09885A"/>
                </a:solidFill>
                <a:highlight>
                  <a:srgbClr val="FFFFFF"/>
                </a:highlight>
                <a:latin typeface="Fira Code"/>
                <a:ea typeface="Fira Code"/>
                <a:cs typeface="Fira Code"/>
                <a:sym typeface="Fira Code"/>
              </a:rPr>
              <a:t>0</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9900FF"/>
                </a:solidFill>
                <a:highlight>
                  <a:srgbClr val="FFFFFF"/>
                </a:highlight>
                <a:latin typeface="Fira Code"/>
                <a:ea typeface="Fira Code"/>
                <a:cs typeface="Fira Code"/>
                <a:sym typeface="Fira Code"/>
              </a:rPr>
              <a:t>else </a:t>
            </a:r>
            <a:r>
              <a:rPr lang="en-US" sz="2400">
                <a:solidFill>
                  <a:srgbClr val="AF00DB"/>
                </a:solidFill>
                <a:highlight>
                  <a:schemeClr val="lt1"/>
                </a:highlight>
                <a:latin typeface="Fira Code"/>
                <a:ea typeface="Fira Code"/>
                <a:cs typeface="Fira Code"/>
                <a:sym typeface="Fira Code"/>
              </a:rPr>
              <a:t>if</a:t>
            </a:r>
            <a:r>
              <a:rPr lang="en-US" sz="2400">
                <a:highlight>
                  <a:schemeClr val="lt1"/>
                </a:highlight>
                <a:latin typeface="Fira Code"/>
                <a:ea typeface="Fira Code"/>
                <a:cs typeface="Fira Code"/>
                <a:sym typeface="Fira Code"/>
              </a:rPr>
              <a:t> </a:t>
            </a:r>
            <a:r>
              <a:rPr lang="en-US" sz="2400">
                <a:highlight>
                  <a:srgbClr val="FFFFFF"/>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root-&gt;left</a:t>
            </a:r>
            <a:r>
              <a:rPr lang="en-US" sz="2400">
                <a:highlight>
                  <a:srgbClr val="FFFFFF"/>
                </a:highlight>
                <a:latin typeface="Fira Code"/>
                <a:ea typeface="Fira Code"/>
                <a:cs typeface="Fira Code"/>
                <a:sym typeface="Fira Code"/>
              </a:rPr>
              <a:t> == nullptr)</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chemeClr val="lt1"/>
                </a:highlight>
                <a:latin typeface="Fira Code"/>
                <a:ea typeface="Fira Code"/>
                <a:cs typeface="Fira Code"/>
                <a:sym typeface="Fira Code"/>
              </a:rPr>
              <a:t>return</a:t>
            </a:r>
            <a:r>
              <a:rPr lang="en-US" sz="2400">
                <a:highlight>
                  <a:schemeClr val="lt1"/>
                </a:highlight>
                <a:latin typeface="Fira Code"/>
                <a:ea typeface="Fira Code"/>
                <a:cs typeface="Fira Code"/>
                <a:sym typeface="Fira Code"/>
              </a:rPr>
              <a:t> </a:t>
            </a:r>
            <a:r>
              <a:rPr lang="en-US" sz="2400">
                <a:solidFill>
                  <a:srgbClr val="795E26"/>
                </a:solidFill>
                <a:highlight>
                  <a:schemeClr val="lt1"/>
                </a:highlight>
                <a:latin typeface="Fira Code"/>
                <a:ea typeface="Fira Code"/>
                <a:cs typeface="Fira Code"/>
                <a:sym typeface="Fira Code"/>
              </a:rPr>
              <a:t>minimum_depth</a:t>
            </a:r>
            <a:r>
              <a:rPr lang="en-US" sz="2400">
                <a:highlight>
                  <a:schemeClr val="lt1"/>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root-&gt;right</a:t>
            </a:r>
            <a:r>
              <a:rPr lang="en-US" sz="2400">
                <a:highlight>
                  <a:schemeClr val="lt1"/>
                </a:highlight>
                <a:latin typeface="Fira Code"/>
                <a:ea typeface="Fira Code"/>
                <a:cs typeface="Fira Code"/>
                <a:sym typeface="Fira Code"/>
              </a:rPr>
              <a:t>) + </a:t>
            </a:r>
            <a:r>
              <a:rPr lang="en-US" sz="2400">
                <a:solidFill>
                  <a:srgbClr val="09885A"/>
                </a:solidFill>
                <a:highlight>
                  <a:schemeClr val="lt1"/>
                </a:highlight>
                <a:latin typeface="Fira Code"/>
                <a:ea typeface="Fira Code"/>
                <a:cs typeface="Fira Code"/>
                <a:sym typeface="Fira Code"/>
              </a:rPr>
              <a:t>1</a:t>
            </a:r>
            <a:r>
              <a:rPr lang="en-US" sz="2400">
                <a:highlight>
                  <a:schemeClr val="lt1"/>
                </a:highlight>
                <a:latin typeface="Fira Code"/>
                <a:ea typeface="Fira Code"/>
                <a:cs typeface="Fira Code"/>
                <a:sym typeface="Fira Code"/>
              </a:rPr>
              <a:t>;</a:t>
            </a:r>
            <a:endParaRPr sz="2400">
              <a:highlight>
                <a:schemeClr val="lt1"/>
              </a:highlight>
              <a:latin typeface="Fira Code"/>
              <a:ea typeface="Fira Code"/>
              <a:cs typeface="Fira Code"/>
              <a:sym typeface="Fira Code"/>
            </a:endParaRPr>
          </a:p>
          <a:p>
            <a:pPr indent="457200" lvl="0" marL="0" rtl="0" algn="l">
              <a:lnSpc>
                <a:spcPct val="115000"/>
              </a:lnSpc>
              <a:spcBef>
                <a:spcPts val="0"/>
              </a:spcBef>
              <a:spcAft>
                <a:spcPts val="0"/>
              </a:spcAft>
              <a:buClr>
                <a:schemeClr val="dk1"/>
              </a:buClr>
              <a:buSzPts val="1100"/>
              <a:buFont typeface="Arial"/>
              <a:buNone/>
            </a:pPr>
            <a:r>
              <a:rPr lang="en-US" sz="2400">
                <a:solidFill>
                  <a:srgbClr val="9900FF"/>
                </a:solidFill>
                <a:highlight>
                  <a:schemeClr val="lt1"/>
                </a:highlight>
                <a:latin typeface="Fira Code"/>
                <a:ea typeface="Fira Code"/>
                <a:cs typeface="Fira Code"/>
                <a:sym typeface="Fira Code"/>
              </a:rPr>
              <a:t>else </a:t>
            </a:r>
            <a:r>
              <a:rPr lang="en-US" sz="2400">
                <a:solidFill>
                  <a:srgbClr val="AF00DB"/>
                </a:solidFill>
                <a:highlight>
                  <a:schemeClr val="lt1"/>
                </a:highlight>
                <a:latin typeface="Fira Code"/>
                <a:ea typeface="Fira Code"/>
                <a:cs typeface="Fira Code"/>
                <a:sym typeface="Fira Code"/>
              </a:rPr>
              <a:t>if</a:t>
            </a:r>
            <a:r>
              <a:rPr lang="en-US" sz="2400">
                <a:highlight>
                  <a:schemeClr val="lt1"/>
                </a:highlight>
                <a:latin typeface="Fira Code"/>
                <a:ea typeface="Fira Code"/>
                <a:cs typeface="Fira Code"/>
                <a:sym typeface="Fira Code"/>
              </a:rPr>
              <a:t> (</a:t>
            </a:r>
            <a:r>
              <a:rPr lang="en-US" sz="2400">
                <a:solidFill>
                  <a:srgbClr val="001080"/>
                </a:solidFill>
                <a:highlight>
                  <a:schemeClr val="lt1"/>
                </a:highlight>
                <a:latin typeface="Fira Code"/>
                <a:ea typeface="Fira Code"/>
                <a:cs typeface="Fira Code"/>
                <a:sym typeface="Fira Code"/>
              </a:rPr>
              <a:t>root-&gt;right</a:t>
            </a:r>
            <a:r>
              <a:rPr lang="en-US" sz="2400">
                <a:highlight>
                  <a:schemeClr val="lt1"/>
                </a:highlight>
                <a:latin typeface="Fira Code"/>
                <a:ea typeface="Fira Code"/>
                <a:cs typeface="Fira Code"/>
                <a:sym typeface="Fira Code"/>
              </a:rPr>
              <a:t> == nullptr)</a:t>
            </a:r>
            <a:endParaRPr sz="2400">
              <a:highlight>
                <a:schemeClr val="lt1"/>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chemeClr val="lt1"/>
                </a:highlight>
                <a:latin typeface="Fira Code"/>
                <a:ea typeface="Fira Code"/>
                <a:cs typeface="Fira Code"/>
                <a:sym typeface="Fira Code"/>
              </a:rPr>
              <a:t>			 </a:t>
            </a:r>
            <a:r>
              <a:rPr lang="en-US" sz="2400">
                <a:solidFill>
                  <a:srgbClr val="AF00DB"/>
                </a:solidFill>
                <a:highlight>
                  <a:schemeClr val="lt1"/>
                </a:highlight>
                <a:latin typeface="Fira Code"/>
                <a:ea typeface="Fira Code"/>
                <a:cs typeface="Fira Code"/>
                <a:sym typeface="Fira Code"/>
              </a:rPr>
              <a:t>return</a:t>
            </a:r>
            <a:r>
              <a:rPr lang="en-US" sz="2400">
                <a:highlight>
                  <a:schemeClr val="lt1"/>
                </a:highlight>
                <a:latin typeface="Fira Code"/>
                <a:ea typeface="Fira Code"/>
                <a:cs typeface="Fira Code"/>
                <a:sym typeface="Fira Code"/>
              </a:rPr>
              <a:t> </a:t>
            </a:r>
            <a:r>
              <a:rPr lang="en-US" sz="2400">
                <a:solidFill>
                  <a:srgbClr val="795E26"/>
                </a:solidFill>
                <a:highlight>
                  <a:schemeClr val="lt1"/>
                </a:highlight>
                <a:latin typeface="Fira Code"/>
                <a:ea typeface="Fira Code"/>
                <a:cs typeface="Fira Code"/>
                <a:sym typeface="Fira Code"/>
              </a:rPr>
              <a:t>minimum_depth</a:t>
            </a:r>
            <a:r>
              <a:rPr lang="en-US" sz="2400">
                <a:highlight>
                  <a:schemeClr val="lt1"/>
                </a:highlight>
                <a:latin typeface="Fira Code"/>
                <a:ea typeface="Fira Code"/>
                <a:cs typeface="Fira Code"/>
                <a:sym typeface="Fira Code"/>
              </a:rPr>
              <a:t>(</a:t>
            </a:r>
            <a:r>
              <a:rPr lang="en-US" sz="2400">
                <a:solidFill>
                  <a:srgbClr val="001080"/>
                </a:solidFill>
                <a:highlight>
                  <a:schemeClr val="lt1"/>
                </a:highlight>
                <a:latin typeface="Fira Code"/>
                <a:ea typeface="Fira Code"/>
                <a:cs typeface="Fira Code"/>
                <a:sym typeface="Fira Code"/>
              </a:rPr>
              <a:t>root-&gt;left</a:t>
            </a:r>
            <a:r>
              <a:rPr lang="en-US" sz="2400">
                <a:highlight>
                  <a:schemeClr val="lt1"/>
                </a:highlight>
                <a:latin typeface="Fira Code"/>
                <a:ea typeface="Fira Code"/>
                <a:cs typeface="Fira Code"/>
                <a:sym typeface="Fira Code"/>
              </a:rPr>
              <a:t>) + </a:t>
            </a:r>
            <a:r>
              <a:rPr lang="en-US" sz="2400">
                <a:solidFill>
                  <a:srgbClr val="09885A"/>
                </a:solidFill>
                <a:highlight>
                  <a:schemeClr val="lt1"/>
                </a:highlight>
                <a:latin typeface="Fira Code"/>
                <a:ea typeface="Fira Code"/>
                <a:cs typeface="Fira Code"/>
                <a:sym typeface="Fira Code"/>
              </a:rPr>
              <a:t>1</a:t>
            </a:r>
            <a:r>
              <a:rPr lang="en-US" sz="2400">
                <a:highlight>
                  <a:schemeClr val="lt1"/>
                </a:highlight>
                <a:latin typeface="Fira Code"/>
                <a:ea typeface="Fira Code"/>
                <a:cs typeface="Fira Code"/>
                <a:sym typeface="Fira Code"/>
              </a:rPr>
              <a:t>;</a:t>
            </a:r>
            <a:endParaRPr sz="2400">
              <a:highlight>
                <a:schemeClr val="lt1"/>
              </a:highlight>
              <a:latin typeface="Fira Code"/>
              <a:ea typeface="Fira Code"/>
              <a:cs typeface="Fira Code"/>
              <a:sym typeface="Fira Code"/>
            </a:endParaRPr>
          </a:p>
          <a:p>
            <a:pPr indent="457200" lvl="0" marL="0" rtl="0" algn="l">
              <a:lnSpc>
                <a:spcPct val="115000"/>
              </a:lnSpc>
              <a:spcBef>
                <a:spcPts val="0"/>
              </a:spcBef>
              <a:spcAft>
                <a:spcPts val="0"/>
              </a:spcAft>
              <a:buClr>
                <a:schemeClr val="dk1"/>
              </a:buClr>
              <a:buSzPts val="1100"/>
              <a:buFont typeface="Arial"/>
              <a:buNone/>
            </a:pPr>
            <a:r>
              <a:rPr lang="en-US" sz="2400">
                <a:solidFill>
                  <a:srgbClr val="9900FF"/>
                </a:solidFill>
                <a:highlight>
                  <a:schemeClr val="lt1"/>
                </a:highlight>
                <a:latin typeface="Fira Code"/>
                <a:ea typeface="Fira Code"/>
                <a:cs typeface="Fira Code"/>
                <a:sym typeface="Fira Code"/>
              </a:rPr>
              <a:t>else </a:t>
            </a:r>
            <a:endParaRPr sz="2400">
              <a:highlight>
                <a:schemeClr val="lt1"/>
              </a:highlight>
              <a:latin typeface="Fira Code"/>
              <a:ea typeface="Fira Code"/>
              <a:cs typeface="Fira Code"/>
              <a:sym typeface="Fira Code"/>
            </a:endParaRPr>
          </a:p>
          <a:p>
            <a:pPr indent="457200" lvl="0" marL="45720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AF00DB"/>
                </a:solidFill>
                <a:highlight>
                  <a:srgbClr val="FFFFFF"/>
                </a:highlight>
                <a:latin typeface="Fira Code"/>
                <a:ea typeface="Fira Code"/>
                <a:cs typeface="Fira Code"/>
                <a:sym typeface="Fira Code"/>
              </a:rPr>
              <a:t>return</a:t>
            </a: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a:t>
            </a:r>
            <a:r>
              <a:rPr lang="en-US" sz="2400">
                <a:highlight>
                  <a:srgbClr val="FFFFFF"/>
                </a:highlight>
                <a:latin typeface="Fira Code"/>
                <a:ea typeface="Fira Code"/>
                <a:cs typeface="Fira Code"/>
                <a:sym typeface="Fira Code"/>
              </a:rPr>
              <a:t>(</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a:t>
            </a:r>
            <a:r>
              <a:rPr lang="en-US" sz="2400">
                <a:solidFill>
                  <a:srgbClr val="001080"/>
                </a:solidFill>
                <a:highlight>
                  <a:srgbClr val="FFFFFF"/>
                </a:highlight>
                <a:latin typeface="Fira Code"/>
                <a:ea typeface="Fira Code"/>
                <a:cs typeface="Fira Code"/>
                <a:sym typeface="Fira Code"/>
              </a:rPr>
              <a:t>root-&gt;left</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              </a:t>
            </a:r>
            <a:r>
              <a:rPr lang="en-US" sz="2400">
                <a:solidFill>
                  <a:srgbClr val="795E26"/>
                </a:solidFill>
                <a:highlight>
                  <a:srgbClr val="FFFFFF"/>
                </a:highlight>
                <a:latin typeface="Fira Code"/>
                <a:ea typeface="Fira Code"/>
                <a:cs typeface="Fira Code"/>
                <a:sym typeface="Fira Code"/>
              </a:rPr>
              <a:t>minimum_depth</a:t>
            </a:r>
            <a:r>
              <a:rPr lang="en-US" sz="2400">
                <a:highlight>
                  <a:srgbClr val="FFFFFF"/>
                </a:highlight>
                <a:latin typeface="Fira Code"/>
                <a:ea typeface="Fira Code"/>
                <a:cs typeface="Fira Code"/>
                <a:sym typeface="Fira Code"/>
              </a:rPr>
              <a:t>(</a:t>
            </a:r>
            <a:r>
              <a:rPr lang="en-US" sz="2400">
                <a:solidFill>
                  <a:srgbClr val="001080"/>
                </a:solidFill>
                <a:highlight>
                  <a:srgbClr val="FFFFFF"/>
                </a:highlight>
                <a:latin typeface="Fira Code"/>
                <a:ea typeface="Fira Code"/>
                <a:cs typeface="Fira Code"/>
                <a:sym typeface="Fira Code"/>
              </a:rPr>
              <a:t>root-&gt;right</a:t>
            </a:r>
            <a:r>
              <a:rPr lang="en-US" sz="2400">
                <a:highlight>
                  <a:srgbClr val="FFFFFF"/>
                </a:highlight>
                <a:latin typeface="Fira Code"/>
                <a:ea typeface="Fira Code"/>
                <a:cs typeface="Fira Code"/>
                <a:sym typeface="Fira Code"/>
              </a:rPr>
              <a:t>)) + </a:t>
            </a:r>
            <a:r>
              <a:rPr lang="en-US" sz="2400">
                <a:solidFill>
                  <a:srgbClr val="09885A"/>
                </a:solidFill>
                <a:highlight>
                  <a:srgbClr val="FFFFFF"/>
                </a:highlight>
                <a:latin typeface="Fira Code"/>
                <a:ea typeface="Fira Code"/>
                <a:cs typeface="Fira Code"/>
                <a:sym typeface="Fira Code"/>
              </a:rPr>
              <a:t>1</a:t>
            </a: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rtl="0" algn="l">
              <a:lnSpc>
                <a:spcPct val="115000"/>
              </a:lnSpc>
              <a:spcBef>
                <a:spcPts val="0"/>
              </a:spcBef>
              <a:spcAft>
                <a:spcPts val="0"/>
              </a:spcAft>
              <a:buClr>
                <a:schemeClr val="dk1"/>
              </a:buClr>
              <a:buSzPts val="1100"/>
              <a:buFont typeface="Arial"/>
              <a:buNone/>
            </a:pPr>
            <a:r>
              <a:rPr lang="en-US" sz="2400">
                <a:highlight>
                  <a:srgbClr val="FFFFFF"/>
                </a:highlight>
                <a:latin typeface="Fira Code"/>
                <a:ea typeface="Fira Code"/>
                <a:cs typeface="Fira Code"/>
                <a:sym typeface="Fira Code"/>
              </a:rPr>
              <a:t>}</a:t>
            </a:r>
            <a:endParaRPr sz="2400">
              <a:highlight>
                <a:srgbClr val="FFFFFF"/>
              </a:highlight>
              <a:latin typeface="Fira Code"/>
              <a:ea typeface="Fira Code"/>
              <a:cs typeface="Fira Code"/>
              <a:sym typeface="Fira Code"/>
            </a:endParaRPr>
          </a:p>
          <a:p>
            <a:pPr indent="0" lvl="0" marL="0" marR="0" rtl="0" algn="l">
              <a:lnSpc>
                <a:spcPct val="100000"/>
              </a:lnSpc>
              <a:spcBef>
                <a:spcPts val="0"/>
              </a:spcBef>
              <a:spcAft>
                <a:spcPts val="0"/>
              </a:spcAft>
              <a:buClr>
                <a:srgbClr val="000000"/>
              </a:buClr>
              <a:buSzPts val="500"/>
              <a:buFont typeface="Calibri"/>
              <a:buNone/>
            </a:pPr>
            <a:r>
              <a:t/>
            </a:r>
            <a:endParaRPr sz="2000">
              <a:solidFill>
                <a:srgbClr val="3F3F3F"/>
              </a:solidFill>
              <a:latin typeface="Courier New"/>
              <a:ea typeface="Courier New"/>
              <a:cs typeface="Courier New"/>
              <a:sym typeface="Courier New"/>
            </a:endParaRPr>
          </a:p>
        </p:txBody>
      </p:sp>
      <p:sp>
        <p:nvSpPr>
          <p:cNvPr id="199" name="Google Shape;199;p3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Warm-Up Question Solution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nvSpPr>
        <p:spPr>
          <a:xfrm>
            <a:off x="0" y="1494925"/>
            <a:ext cx="11222100" cy="52800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Parent = P, Left Child = L, Right Child = R</a:t>
            </a:r>
            <a:endParaRPr b="0" i="0" sz="2800" u="none" cap="none" strike="noStrike">
              <a:solidFill>
                <a:srgbClr val="000000"/>
              </a:solidFill>
              <a:latin typeface="Mukta"/>
              <a:ea typeface="Mukta"/>
              <a:cs typeface="Mukta"/>
              <a:sym typeface="Mukta"/>
            </a:endParaRPr>
          </a:p>
          <a:p>
            <a:pPr indent="0" lvl="0" marL="0" marR="0" rtl="0" algn="l">
              <a:lnSpc>
                <a:spcPct val="115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Pre-order: PLR</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Post-order: LRP</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In-order: LPR</a:t>
            </a:r>
            <a:endParaRPr b="0" i="0" sz="2800" u="none" cap="none" strike="noStrike">
              <a:solidFill>
                <a:srgbClr val="000000"/>
              </a:solidFill>
              <a:latin typeface="Mukta"/>
              <a:ea typeface="Mukta"/>
              <a:cs typeface="Mukta"/>
              <a:sym typeface="Mukta"/>
            </a:endParaRPr>
          </a:p>
          <a:p>
            <a:pPr indent="-406400" lvl="0" marL="9144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Level-order: Traverse all nodes of a level starting at the root and descending in level, traversing from left to right</a:t>
            </a:r>
            <a:endParaRPr b="0" i="0" sz="2800" u="none" cap="none" strike="noStrike">
              <a:solidFill>
                <a:srgbClr val="000000"/>
              </a:solidFill>
              <a:latin typeface="Mukta"/>
              <a:ea typeface="Mukta"/>
              <a:cs typeface="Mukta"/>
              <a:sym typeface="Mukta"/>
            </a:endParaRPr>
          </a:p>
        </p:txBody>
      </p:sp>
      <p:sp>
        <p:nvSpPr>
          <p:cNvPr id="206" name="Google Shape;206;p3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2"/>
          <p:cNvSpPr txBox="1"/>
          <p:nvPr/>
        </p:nvSpPr>
        <p:spPr>
          <a:xfrm>
            <a:off x="-462650" y="1503775"/>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void traversal(Node*</a:t>
            </a:r>
            <a:r>
              <a:rPr lang="en-US" sz="2800">
                <a:latin typeface="Fira Code"/>
                <a:ea typeface="Fira Code"/>
                <a:cs typeface="Fira Code"/>
                <a:sym typeface="Fira Code"/>
              </a:rPr>
              <a:t> root</a:t>
            </a:r>
            <a:r>
              <a:rPr i="0" lang="en-US" sz="2800" u="none" cap="none" strike="noStrike">
                <a:solidFill>
                  <a:srgbClr val="000000"/>
                </a:solidFill>
                <a:latin typeface="Fira Code"/>
                <a:ea typeface="Fira Code"/>
                <a:cs typeface="Fira Code"/>
                <a:sym typeface="Fira Code"/>
              </a:rPr>
              <a:t>) {</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if(</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 == nullp</a:t>
            </a:r>
            <a:r>
              <a:rPr lang="en-US" sz="2800">
                <a:latin typeface="Fira Code"/>
                <a:ea typeface="Fira Code"/>
                <a:cs typeface="Fira Code"/>
                <a:sym typeface="Fira Code"/>
              </a:rPr>
              <a:t>tr</a:t>
            </a:r>
            <a:r>
              <a:rPr i="0" lang="en-US" sz="2800" u="none" cap="none" strike="noStrike">
                <a:solidFill>
                  <a:srgbClr val="000000"/>
                </a:solidFill>
                <a:latin typeface="Fira Code"/>
                <a:ea typeface="Fira Code"/>
                <a:cs typeface="Fira Code"/>
                <a:sym typeface="Fira Code"/>
              </a:rPr>
              <a:t>) return;</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r>
              <a:rPr i="0" lang="en-US" sz="2800" u="none" cap="none" strike="noStrike">
                <a:solidFill>
                  <a:srgbClr val="FF0000"/>
                </a:solidFill>
                <a:latin typeface="Fira Code"/>
                <a:ea typeface="Fira Code"/>
                <a:cs typeface="Fira Code"/>
                <a:sym typeface="Fira Code"/>
              </a:rPr>
              <a:t>// code for pre-order: (visit </a:t>
            </a:r>
            <a:r>
              <a:rPr lang="en-US" sz="2800">
                <a:solidFill>
                  <a:srgbClr val="FF0000"/>
                </a:solidFill>
                <a:latin typeface="Fira Code"/>
                <a:ea typeface="Fira Code"/>
                <a:cs typeface="Fira Code"/>
                <a:sym typeface="Fira Code"/>
              </a:rPr>
              <a:t>root</a:t>
            </a:r>
            <a:r>
              <a:rPr i="0" lang="en-US" sz="2800" u="none" cap="none" strike="noStrike">
                <a:solidFill>
                  <a:srgbClr val="FF0000"/>
                </a:solidFill>
                <a:latin typeface="Fira Code"/>
                <a:ea typeface="Fira Code"/>
                <a:cs typeface="Fira Code"/>
                <a:sym typeface="Fira Code"/>
              </a:rPr>
              <a:t> node)</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traversal(</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-&gt;</a:t>
            </a:r>
            <a:r>
              <a:rPr lang="en-US" sz="2800">
                <a:latin typeface="Fira Code"/>
                <a:ea typeface="Fira Code"/>
                <a:cs typeface="Fira Code"/>
                <a:sym typeface="Fira Code"/>
              </a:rPr>
              <a:t>left</a:t>
            </a: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r>
              <a:rPr i="0" lang="en-US" sz="2800" u="none" cap="none" strike="noStrike">
                <a:solidFill>
                  <a:srgbClr val="FF0000"/>
                </a:solidFill>
                <a:latin typeface="Fira Code"/>
                <a:ea typeface="Fira Code"/>
                <a:cs typeface="Fira Code"/>
                <a:sym typeface="Fira Code"/>
              </a:rPr>
              <a:t>// code for in-order: (visit </a:t>
            </a:r>
            <a:r>
              <a:rPr lang="en-US" sz="2800">
                <a:solidFill>
                  <a:srgbClr val="FF0000"/>
                </a:solidFill>
                <a:latin typeface="Fira Code"/>
                <a:ea typeface="Fira Code"/>
                <a:cs typeface="Fira Code"/>
                <a:sym typeface="Fira Code"/>
              </a:rPr>
              <a:t>root </a:t>
            </a:r>
            <a:r>
              <a:rPr i="0" lang="en-US" sz="2800" u="none" cap="none" strike="noStrike">
                <a:solidFill>
                  <a:srgbClr val="FF0000"/>
                </a:solidFill>
                <a:latin typeface="Fira Code"/>
                <a:ea typeface="Fira Code"/>
                <a:cs typeface="Fira Code"/>
                <a:sym typeface="Fira Code"/>
              </a:rPr>
              <a:t>node)</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chemeClr val="dk1"/>
                </a:solidFill>
                <a:latin typeface="Fira Code"/>
                <a:ea typeface="Fira Code"/>
                <a:cs typeface="Fira Code"/>
                <a:sym typeface="Fira Code"/>
              </a:rPr>
              <a:t>traversal(</a:t>
            </a:r>
            <a:r>
              <a:rPr lang="en-US" sz="2800">
                <a:solidFill>
                  <a:schemeClr val="dk1"/>
                </a:solidFill>
                <a:latin typeface="Fira Code"/>
                <a:ea typeface="Fira Code"/>
                <a:cs typeface="Fira Code"/>
                <a:sym typeface="Fira Code"/>
              </a:rPr>
              <a:t>root</a:t>
            </a:r>
            <a:r>
              <a:rPr i="0" lang="en-US" sz="2800" u="none" cap="none" strike="noStrike">
                <a:solidFill>
                  <a:schemeClr val="dk1"/>
                </a:solidFill>
                <a:latin typeface="Fira Code"/>
                <a:ea typeface="Fira Code"/>
                <a:cs typeface="Fira Code"/>
                <a:sym typeface="Fira Code"/>
              </a:rPr>
              <a:t>-&gt;right);</a:t>
            </a:r>
            <a:endParaRPr i="0" sz="28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chemeClr val="dk1"/>
                </a:solidFill>
                <a:latin typeface="Fira Code"/>
                <a:ea typeface="Fira Code"/>
                <a:cs typeface="Fira Code"/>
                <a:sym typeface="Fira Code"/>
              </a:rPr>
              <a:t>	</a:t>
            </a:r>
            <a:r>
              <a:rPr i="0" lang="en-US" sz="2800" u="none" cap="none" strike="noStrike">
                <a:solidFill>
                  <a:srgbClr val="FF0000"/>
                </a:solidFill>
                <a:latin typeface="Fira Code"/>
                <a:ea typeface="Fira Code"/>
                <a:cs typeface="Fira Code"/>
                <a:sym typeface="Fira Code"/>
              </a:rPr>
              <a:t>// code for post-order: (visit </a:t>
            </a:r>
            <a:r>
              <a:rPr lang="en-US" sz="2800">
                <a:solidFill>
                  <a:srgbClr val="FF0000"/>
                </a:solidFill>
                <a:latin typeface="Fira Code"/>
                <a:ea typeface="Fira Code"/>
                <a:cs typeface="Fira Code"/>
                <a:sym typeface="Fira Code"/>
              </a:rPr>
              <a:t>root </a:t>
            </a:r>
            <a:r>
              <a:rPr i="0" lang="en-US" sz="2800" u="none" cap="none" strike="noStrike">
                <a:solidFill>
                  <a:srgbClr val="FF0000"/>
                </a:solidFill>
                <a:latin typeface="Fira Code"/>
                <a:ea typeface="Fira Code"/>
                <a:cs typeface="Fira Code"/>
                <a:sym typeface="Fira Code"/>
              </a:rPr>
              <a:t>node)</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chemeClr val="dk1"/>
              </a:buClr>
              <a:buSzPts val="1100"/>
              <a:buFont typeface="Arial"/>
              <a:buNone/>
            </a:pP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p:txBody>
      </p:sp>
      <p:sp>
        <p:nvSpPr>
          <p:cNvPr id="213" name="Google Shape;213;p3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Recursive Tree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void traversal(Node* </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 {</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if(</a:t>
            </a:r>
            <a:r>
              <a:rPr lang="en-US" sz="2800">
                <a:latin typeface="Fira Code"/>
                <a:ea typeface="Fira Code"/>
                <a:cs typeface="Fira Code"/>
                <a:sym typeface="Fira Code"/>
              </a:rPr>
              <a:t>root == nullptr</a:t>
            </a:r>
            <a:r>
              <a:rPr i="0" lang="en-US" sz="2800" u="none" cap="none" strike="noStrike">
                <a:solidFill>
                  <a:srgbClr val="000000"/>
                </a:solidFill>
                <a:latin typeface="Fira Code"/>
                <a:ea typeface="Fira Code"/>
                <a:cs typeface="Fira Code"/>
                <a:sym typeface="Fira Code"/>
              </a:rPr>
              <a:t>) return;</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rgbClr val="6AA84F"/>
                </a:solidFill>
                <a:latin typeface="Fira Code"/>
                <a:ea typeface="Fira Code"/>
                <a:cs typeface="Fira Code"/>
                <a:sym typeface="Fira Code"/>
              </a:rPr>
              <a:t>printNode(root</a:t>
            </a:r>
            <a:r>
              <a:rPr lang="en-US" sz="2800">
                <a:solidFill>
                  <a:srgbClr val="6AA84F"/>
                </a:solidFill>
                <a:latin typeface="Fira Code"/>
                <a:ea typeface="Fira Code"/>
                <a:cs typeface="Fira Code"/>
                <a:sym typeface="Fira Code"/>
              </a:rPr>
              <a:t>)</a:t>
            </a:r>
            <a:r>
              <a:rPr i="0" lang="en-US" sz="2800" u="none" cap="none" strike="noStrike">
                <a:solidFill>
                  <a:srgbClr val="6AA84F"/>
                </a:solidFill>
                <a:latin typeface="Fira Code"/>
                <a:ea typeface="Fira Code"/>
                <a:cs typeface="Fira Code"/>
                <a:sym typeface="Fira Code"/>
              </a:rPr>
              <a:t>;</a:t>
            </a:r>
            <a:endParaRPr i="0" sz="28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traversal(</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-&gt;left);</a:t>
            </a:r>
            <a:endParaRPr i="0" sz="28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chemeClr val="dk1"/>
                </a:solidFill>
                <a:latin typeface="Fira Code"/>
                <a:ea typeface="Fira Code"/>
                <a:cs typeface="Fira Code"/>
                <a:sym typeface="Fira Code"/>
              </a:rPr>
              <a:t>traversal(</a:t>
            </a:r>
            <a:r>
              <a:rPr lang="en-US" sz="2800">
                <a:solidFill>
                  <a:schemeClr val="dk1"/>
                </a:solidFill>
                <a:latin typeface="Fira Code"/>
                <a:ea typeface="Fira Code"/>
                <a:cs typeface="Fira Code"/>
                <a:sym typeface="Fira Code"/>
              </a:rPr>
              <a:t>root-</a:t>
            </a:r>
            <a:r>
              <a:rPr i="0" lang="en-US" sz="2800" u="none" cap="none" strike="noStrike">
                <a:solidFill>
                  <a:schemeClr val="dk1"/>
                </a:solidFill>
                <a:latin typeface="Fira Code"/>
                <a:ea typeface="Fira Code"/>
                <a:cs typeface="Fira Code"/>
                <a:sym typeface="Fira Code"/>
              </a:rPr>
              <a:t>&gt;right);</a:t>
            </a:r>
            <a:endParaRPr i="0" sz="28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p:txBody>
      </p:sp>
      <p:sp>
        <p:nvSpPr>
          <p:cNvPr id="220" name="Google Shape;220;p3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Preorder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4"/>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pre-order traversal of this tree?</a:t>
            </a:r>
            <a:endParaRPr b="0" i="0" sz="2800" u="none" cap="none" strike="noStrike">
              <a:solidFill>
                <a:srgbClr val="000000"/>
              </a:solidFill>
              <a:latin typeface="Mukta"/>
              <a:ea typeface="Mukta"/>
              <a:cs typeface="Mukta"/>
              <a:sym typeface="Mukta"/>
            </a:endParaRPr>
          </a:p>
        </p:txBody>
      </p:sp>
      <p:pic>
        <p:nvPicPr>
          <p:cNvPr descr="Screen Shot 2015-11-03 at 12.13.18 PM.png" id="227" name="Google Shape;227;p34"/>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228" name="Google Shape;228;p3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Preorder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5"/>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pre-order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15, 6, 4, 5, 7, 23, 71, 50</a:t>
            </a:r>
            <a:endParaRPr b="0" i="0" sz="2400" u="none" cap="none" strike="noStrike">
              <a:solidFill>
                <a:srgbClr val="FF0000"/>
              </a:solidFill>
              <a:latin typeface="Mukta"/>
              <a:ea typeface="Mukta"/>
              <a:cs typeface="Mukta"/>
              <a:sym typeface="Mukta"/>
            </a:endParaRPr>
          </a:p>
        </p:txBody>
      </p:sp>
      <p:pic>
        <p:nvPicPr>
          <p:cNvPr descr="Screen Shot 2015-11-03 at 12.13.18 PM.png" id="235" name="Google Shape;235;p35"/>
          <p:cNvPicPr preferRelativeResize="0"/>
          <p:nvPr/>
        </p:nvPicPr>
        <p:blipFill rotWithShape="1">
          <a:blip r:embed="rId3">
            <a:alphaModFix/>
          </a:blip>
          <a:srcRect b="0" l="0" r="0" t="0"/>
          <a:stretch/>
        </p:blipFill>
        <p:spPr>
          <a:xfrm>
            <a:off x="796049" y="1331938"/>
            <a:ext cx="10658724" cy="3250975"/>
          </a:xfrm>
          <a:prstGeom prst="rect">
            <a:avLst/>
          </a:prstGeom>
          <a:noFill/>
          <a:ln>
            <a:noFill/>
          </a:ln>
        </p:spPr>
      </p:pic>
      <p:sp>
        <p:nvSpPr>
          <p:cNvPr id="236" name="Google Shape;236;p3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Preorder Traversal</a:t>
            </a:r>
            <a:endParaRPr b="1" i="0" sz="4000" u="none" cap="none" strike="noStrike">
              <a:solidFill>
                <a:srgbClr val="000000"/>
              </a:solidFill>
              <a:latin typeface="Mukta"/>
              <a:ea typeface="Mukta"/>
              <a:cs typeface="Mukta"/>
              <a:sym typeface="Mukta"/>
            </a:endParaRPr>
          </a:p>
        </p:txBody>
      </p:sp>
      <p:sp>
        <p:nvSpPr>
          <p:cNvPr id="237" name="Google Shape;237;p35"/>
          <p:cNvSpPr txBox="1"/>
          <p:nvPr/>
        </p:nvSpPr>
        <p:spPr>
          <a:xfrm>
            <a:off x="6213250" y="4489975"/>
            <a:ext cx="6606300" cy="2265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void traversal(Node* </a:t>
            </a:r>
            <a:r>
              <a:rPr lang="en-US" sz="2100">
                <a:latin typeface="Fira Code"/>
                <a:ea typeface="Fira Code"/>
                <a:cs typeface="Fira Code"/>
                <a:sym typeface="Fira Code"/>
              </a:rPr>
              <a:t>root</a:t>
            </a:r>
            <a:r>
              <a:rPr i="0" lang="en-US" sz="2100" u="none" cap="none" strike="noStrike">
                <a:solidFill>
                  <a:srgbClr val="000000"/>
                </a:solidFill>
                <a:latin typeface="Fira Code"/>
                <a:ea typeface="Fira Code"/>
                <a:cs typeface="Fira Code"/>
                <a:sym typeface="Fira Code"/>
              </a:rPr>
              <a:t>) {</a:t>
            </a:r>
            <a:endParaRPr i="0" sz="21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if(</a:t>
            </a:r>
            <a:r>
              <a:rPr lang="en-US" sz="2100">
                <a:latin typeface="Fira Code"/>
                <a:ea typeface="Fira Code"/>
                <a:cs typeface="Fira Code"/>
                <a:sym typeface="Fira Code"/>
              </a:rPr>
              <a:t>root == nullptr</a:t>
            </a:r>
            <a:r>
              <a:rPr i="0" lang="en-US" sz="2100" u="none" cap="none" strike="noStrike">
                <a:solidFill>
                  <a:srgbClr val="000000"/>
                </a:solidFill>
                <a:latin typeface="Fira Code"/>
                <a:ea typeface="Fira Code"/>
                <a:cs typeface="Fira Code"/>
                <a:sym typeface="Fira Code"/>
              </a:rPr>
              <a:t>) return;</a:t>
            </a:r>
            <a:endParaRPr i="0" sz="21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a:t>
            </a:r>
            <a:endParaRPr i="0" sz="21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FF0000"/>
                </a:solidFill>
                <a:latin typeface="Fira Code"/>
                <a:ea typeface="Fira Code"/>
                <a:cs typeface="Fira Code"/>
                <a:sym typeface="Fira Code"/>
              </a:rPr>
              <a:t>	</a:t>
            </a:r>
            <a:r>
              <a:rPr i="0" lang="en-US" sz="2100" u="none" cap="none" strike="noStrike">
                <a:solidFill>
                  <a:srgbClr val="6AA84F"/>
                </a:solidFill>
                <a:latin typeface="Fira Code"/>
                <a:ea typeface="Fira Code"/>
                <a:cs typeface="Fira Code"/>
                <a:sym typeface="Fira Code"/>
              </a:rPr>
              <a:t>printNode(</a:t>
            </a:r>
            <a:r>
              <a:rPr lang="en-US" sz="2100">
                <a:solidFill>
                  <a:srgbClr val="6AA84F"/>
                </a:solidFill>
                <a:latin typeface="Fira Code"/>
                <a:ea typeface="Fira Code"/>
                <a:cs typeface="Fira Code"/>
                <a:sym typeface="Fira Code"/>
              </a:rPr>
              <a:t>root</a:t>
            </a:r>
            <a:r>
              <a:rPr i="0" lang="en-US" sz="2100" u="none" cap="none" strike="noStrike">
                <a:solidFill>
                  <a:srgbClr val="6AA84F"/>
                </a:solidFill>
                <a:latin typeface="Fira Code"/>
                <a:ea typeface="Fira Code"/>
                <a:cs typeface="Fira Code"/>
                <a:sym typeface="Fira Code"/>
              </a:rPr>
              <a:t>);</a:t>
            </a:r>
            <a:endParaRPr i="0" sz="21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	traversal(</a:t>
            </a:r>
            <a:r>
              <a:rPr lang="en-US" sz="2100">
                <a:latin typeface="Fira Code"/>
                <a:ea typeface="Fira Code"/>
                <a:cs typeface="Fira Code"/>
                <a:sym typeface="Fira Code"/>
              </a:rPr>
              <a:t>root</a:t>
            </a:r>
            <a:r>
              <a:rPr i="0" lang="en-US" sz="2100" u="none" cap="none" strike="noStrike">
                <a:solidFill>
                  <a:srgbClr val="000000"/>
                </a:solidFill>
                <a:latin typeface="Fira Code"/>
                <a:ea typeface="Fira Code"/>
                <a:cs typeface="Fira Code"/>
                <a:sym typeface="Fira Code"/>
              </a:rPr>
              <a:t>-&gt;left);</a:t>
            </a:r>
            <a:endParaRPr i="0" sz="2100" u="none" cap="none" strike="noStrike">
              <a:solidFill>
                <a:srgbClr val="FF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FF0000"/>
                </a:solidFill>
                <a:latin typeface="Fira Code"/>
                <a:ea typeface="Fira Code"/>
                <a:cs typeface="Fira Code"/>
                <a:sym typeface="Fira Code"/>
              </a:rPr>
              <a:t>	</a:t>
            </a:r>
            <a:r>
              <a:rPr i="0" lang="en-US" sz="2100" u="none" cap="none" strike="noStrike">
                <a:solidFill>
                  <a:schemeClr val="dk1"/>
                </a:solidFill>
                <a:latin typeface="Fira Code"/>
                <a:ea typeface="Fira Code"/>
                <a:cs typeface="Fira Code"/>
                <a:sym typeface="Fira Code"/>
              </a:rPr>
              <a:t>traversal(</a:t>
            </a:r>
            <a:r>
              <a:rPr lang="en-US" sz="2100">
                <a:solidFill>
                  <a:schemeClr val="dk1"/>
                </a:solidFill>
                <a:latin typeface="Fira Code"/>
                <a:ea typeface="Fira Code"/>
                <a:cs typeface="Fira Code"/>
                <a:sym typeface="Fira Code"/>
              </a:rPr>
              <a:t>root</a:t>
            </a:r>
            <a:r>
              <a:rPr i="0" lang="en-US" sz="2100" u="none" cap="none" strike="noStrike">
                <a:solidFill>
                  <a:schemeClr val="dk1"/>
                </a:solidFill>
                <a:latin typeface="Fira Code"/>
                <a:ea typeface="Fira Code"/>
                <a:cs typeface="Fira Code"/>
                <a:sym typeface="Fira Code"/>
              </a:rPr>
              <a:t>-&gt;right);</a:t>
            </a:r>
            <a:endParaRPr i="0" sz="21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100"/>
              <a:buFont typeface="Arial"/>
              <a:buNone/>
            </a:pPr>
            <a:r>
              <a:rPr i="0" lang="en-US" sz="2100" u="none" cap="none" strike="noStrike">
                <a:solidFill>
                  <a:srgbClr val="000000"/>
                </a:solidFill>
                <a:latin typeface="Fira Code"/>
                <a:ea typeface="Fira Code"/>
                <a:cs typeface="Fira Code"/>
                <a:sym typeface="Fira Code"/>
              </a:rPr>
              <a:t>}</a:t>
            </a:r>
            <a:endParaRPr i="0" sz="2100" u="none" cap="none" strike="noStrike">
              <a:solidFill>
                <a:srgbClr val="000000"/>
              </a:solidFill>
              <a:latin typeface="Fira Code"/>
              <a:ea typeface="Fira Code"/>
              <a:cs typeface="Fira Code"/>
              <a:sym typeface="Fira Cod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6"/>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void traversal(Node* root) {</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if(root == nullptr) return;</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a:t>
            </a:r>
            <a:endParaRPr sz="28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	traversal(root-&gt;left);</a:t>
            </a:r>
            <a:endParaRPr sz="28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rgbClr val="FF0000"/>
                </a:solidFill>
                <a:latin typeface="Fira Code"/>
                <a:ea typeface="Fira Code"/>
                <a:cs typeface="Fira Code"/>
                <a:sym typeface="Fira Code"/>
              </a:rPr>
              <a:t>	</a:t>
            </a:r>
            <a:r>
              <a:rPr lang="en-US" sz="2800">
                <a:solidFill>
                  <a:schemeClr val="dk1"/>
                </a:solidFill>
                <a:latin typeface="Fira Code"/>
                <a:ea typeface="Fira Code"/>
                <a:cs typeface="Fira Code"/>
                <a:sym typeface="Fira Code"/>
              </a:rPr>
              <a:t>traversal(root-&gt;right);</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rgbClr val="FF0000"/>
                </a:solidFill>
                <a:latin typeface="Fira Code"/>
                <a:ea typeface="Fira Code"/>
                <a:cs typeface="Fira Code"/>
                <a:sym typeface="Fira Code"/>
              </a:rPr>
              <a:t>	</a:t>
            </a:r>
            <a:r>
              <a:rPr lang="en-US" sz="2800">
                <a:solidFill>
                  <a:srgbClr val="6AA84F"/>
                </a:solidFill>
                <a:latin typeface="Fira Code"/>
                <a:ea typeface="Fira Code"/>
                <a:cs typeface="Fira Code"/>
                <a:sym typeface="Fira Code"/>
              </a:rPr>
              <a:t>printNode(root);</a:t>
            </a:r>
            <a:endParaRPr sz="28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800">
                <a:solidFill>
                  <a:schemeClr val="dk1"/>
                </a:solidFill>
                <a:latin typeface="Fira Code"/>
                <a:ea typeface="Fira Code"/>
                <a:cs typeface="Fira Code"/>
                <a:sym typeface="Fira Code"/>
              </a:rPr>
              <a:t>}</a:t>
            </a:r>
            <a:endParaRPr sz="2800">
              <a:latin typeface="Mukta"/>
              <a:ea typeface="Mukta"/>
              <a:cs typeface="Mukta"/>
              <a:sym typeface="Mukta"/>
            </a:endParaRPr>
          </a:p>
        </p:txBody>
      </p:sp>
      <p:sp>
        <p:nvSpPr>
          <p:cNvPr id="244" name="Google Shape;244;p3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Postorder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post-order traversal of this tree?</a:t>
            </a:r>
            <a:endParaRPr b="0" i="0" sz="2800" u="none" cap="none" strike="noStrike">
              <a:solidFill>
                <a:srgbClr val="000000"/>
              </a:solidFill>
              <a:latin typeface="Mukta"/>
              <a:ea typeface="Mukta"/>
              <a:cs typeface="Mukta"/>
              <a:sym typeface="Mukta"/>
            </a:endParaRPr>
          </a:p>
        </p:txBody>
      </p:sp>
      <p:pic>
        <p:nvPicPr>
          <p:cNvPr descr="Screen Shot 2015-11-03 at 12.13.18 PM.png" id="251" name="Google Shape;251;p37"/>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252" name="Google Shape;252;p3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Postorder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8"/>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post-order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5, 4, 7, 6, 50, 71, 23, 15</a:t>
            </a:r>
            <a:endParaRPr b="0" i="0" sz="2400" u="none" cap="none" strike="noStrike">
              <a:solidFill>
                <a:srgbClr val="FF0000"/>
              </a:solidFill>
              <a:latin typeface="Mukta"/>
              <a:ea typeface="Mukta"/>
              <a:cs typeface="Mukta"/>
              <a:sym typeface="Mukta"/>
            </a:endParaRPr>
          </a:p>
        </p:txBody>
      </p:sp>
      <p:pic>
        <p:nvPicPr>
          <p:cNvPr descr="Screen Shot 2015-11-03 at 12.13.18 PM.png" id="259" name="Google Shape;259;p38"/>
          <p:cNvPicPr preferRelativeResize="0"/>
          <p:nvPr/>
        </p:nvPicPr>
        <p:blipFill rotWithShape="1">
          <a:blip r:embed="rId3">
            <a:alphaModFix/>
          </a:blip>
          <a:srcRect b="0" l="0" r="0" t="0"/>
          <a:stretch/>
        </p:blipFill>
        <p:spPr>
          <a:xfrm>
            <a:off x="661799" y="1241838"/>
            <a:ext cx="10658724" cy="3250975"/>
          </a:xfrm>
          <a:prstGeom prst="rect">
            <a:avLst/>
          </a:prstGeom>
          <a:noFill/>
          <a:ln>
            <a:noFill/>
          </a:ln>
        </p:spPr>
      </p:pic>
      <p:sp>
        <p:nvSpPr>
          <p:cNvPr id="260" name="Google Shape;260;p3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Postorder Traversal</a:t>
            </a:r>
            <a:endParaRPr b="1" i="0" sz="4000" u="none" cap="none" strike="noStrike">
              <a:solidFill>
                <a:srgbClr val="000000"/>
              </a:solidFill>
              <a:latin typeface="Mukta"/>
              <a:ea typeface="Mukta"/>
              <a:cs typeface="Mukta"/>
              <a:sym typeface="Mukta"/>
            </a:endParaRPr>
          </a:p>
        </p:txBody>
      </p:sp>
      <p:sp>
        <p:nvSpPr>
          <p:cNvPr id="261" name="Google Shape;261;p38"/>
          <p:cNvSpPr txBox="1"/>
          <p:nvPr/>
        </p:nvSpPr>
        <p:spPr>
          <a:xfrm>
            <a:off x="6114100" y="4387975"/>
            <a:ext cx="7779300" cy="26223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void traversal(Node* root)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if(root == nullptr) return;</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a:t>
            </a:r>
            <a:endParaRPr sz="22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traversal(root-&gt;left);</a:t>
            </a:r>
            <a:endParaRPr sz="2200">
              <a:solidFill>
                <a:srgbClr val="FF0000"/>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chemeClr val="dk1"/>
                </a:solidFill>
                <a:latin typeface="Fira Code"/>
                <a:ea typeface="Fira Code"/>
                <a:cs typeface="Fira Code"/>
                <a:sym typeface="Fira Code"/>
              </a:rPr>
              <a:t>traversal(root-&gt;right);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rgbClr val="6AA84F"/>
                </a:solidFill>
                <a:latin typeface="Fira Code"/>
                <a:ea typeface="Fira Code"/>
                <a:cs typeface="Fira Code"/>
                <a:sym typeface="Fira Code"/>
              </a:rPr>
              <a:t>printNode(root);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a:t>
            </a:r>
            <a:endParaRPr sz="1600">
              <a:latin typeface="Fira Code"/>
              <a:ea typeface="Fira Code"/>
              <a:cs typeface="Fira Code"/>
              <a:sym typeface="Fira Cod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idx="4294967295" type="body"/>
          </p:nvPr>
        </p:nvSpPr>
        <p:spPr>
          <a:xfrm>
            <a:off x="233350" y="1258925"/>
            <a:ext cx="11958600" cy="5412900"/>
          </a:xfrm>
          <a:prstGeom prst="rect">
            <a:avLst/>
          </a:prstGeom>
          <a:noFill/>
          <a:ln>
            <a:noFill/>
          </a:ln>
        </p:spPr>
        <p:txBody>
          <a:bodyPr anchorCtr="0" anchor="t" bIns="45700" lIns="91425" spcFirstLastPara="1" rIns="91425" wrap="square" tIns="45700">
            <a:noAutofit/>
          </a:bodyPr>
          <a:lstStyle/>
          <a:p>
            <a:pPr indent="-419100" lvl="0" marL="457200" rtl="0" algn="l">
              <a:lnSpc>
                <a:spcPct val="115000"/>
              </a:lnSpc>
              <a:spcBef>
                <a:spcPts val="0"/>
              </a:spcBef>
              <a:spcAft>
                <a:spcPts val="0"/>
              </a:spcAft>
              <a:buSzPts val="3000"/>
              <a:buFont typeface="Mukta"/>
              <a:buChar char="•"/>
            </a:pPr>
            <a:r>
              <a:rPr lang="en-US" sz="3000">
                <a:latin typeface="Mukta"/>
                <a:ea typeface="Mukta"/>
                <a:cs typeface="Mukta"/>
                <a:sym typeface="Mukta"/>
              </a:rPr>
              <a:t>Project 3 is due on </a:t>
            </a:r>
            <a:r>
              <a:rPr b="1" lang="en-US" sz="3000">
                <a:latin typeface="Mukta"/>
                <a:ea typeface="Mukta"/>
                <a:cs typeface="Mukta"/>
                <a:sym typeface="Mukta"/>
              </a:rPr>
              <a:t>Tuesday, April 2nd </a:t>
            </a:r>
            <a:r>
              <a:rPr lang="en-US" sz="3000">
                <a:latin typeface="Mukta"/>
                <a:ea typeface="Mukta"/>
                <a:cs typeface="Mukta"/>
                <a:sym typeface="Mukta"/>
              </a:rPr>
              <a:t>at</a:t>
            </a:r>
            <a:r>
              <a:rPr b="1" lang="en-US" sz="3000">
                <a:latin typeface="Mukta"/>
                <a:ea typeface="Mukta"/>
                <a:cs typeface="Mukta"/>
                <a:sym typeface="Mukta"/>
              </a:rPr>
              <a:t> 11:59pm.</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Project 4 will be released on </a:t>
            </a:r>
            <a:r>
              <a:rPr b="1" lang="en-US" sz="3000">
                <a:latin typeface="Mukta"/>
                <a:ea typeface="Mukta"/>
                <a:cs typeface="Mukta"/>
                <a:sym typeface="Mukta"/>
              </a:rPr>
              <a:t>Thursday, April 4th!</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Lab 7 AG + quiz due </a:t>
            </a:r>
            <a:r>
              <a:rPr b="1" lang="en-US" sz="3000">
                <a:latin typeface="Mukta"/>
                <a:ea typeface="Mukta"/>
                <a:cs typeface="Mukta"/>
                <a:sym typeface="Mukta"/>
              </a:rPr>
              <a:t>Monday</a:t>
            </a:r>
            <a:r>
              <a:rPr b="1" lang="en-US" sz="3000">
                <a:latin typeface="Mukta"/>
                <a:ea typeface="Mukta"/>
                <a:cs typeface="Mukta"/>
                <a:sym typeface="Mukta"/>
              </a:rPr>
              <a:t>, April 1st</a:t>
            </a:r>
            <a:r>
              <a:rPr b="1" lang="en-US" sz="3000">
                <a:latin typeface="Mukta"/>
                <a:ea typeface="Mukta"/>
                <a:cs typeface="Mukta"/>
                <a:sym typeface="Mukta"/>
              </a:rPr>
              <a:t> </a:t>
            </a:r>
            <a:r>
              <a:rPr lang="en-US" sz="3000">
                <a:latin typeface="Mukta"/>
                <a:ea typeface="Mukta"/>
                <a:cs typeface="Mukta"/>
                <a:sym typeface="Mukta"/>
              </a:rPr>
              <a:t>at</a:t>
            </a:r>
            <a:r>
              <a:rPr b="1" lang="en-US" sz="3000">
                <a:latin typeface="Mukta"/>
                <a:ea typeface="Mukta"/>
                <a:cs typeface="Mukta"/>
                <a:sym typeface="Mukta"/>
              </a:rPr>
              <a:t> 11:59pm.</a:t>
            </a:r>
            <a:endParaRPr b="1" sz="3000">
              <a:latin typeface="Mukta"/>
              <a:ea typeface="Mukta"/>
              <a:cs typeface="Mukta"/>
              <a:sym typeface="Mukta"/>
            </a:endParaRPr>
          </a:p>
          <a:p>
            <a:pPr indent="-419100" lvl="0" marL="457200" rtl="0" algn="l">
              <a:lnSpc>
                <a:spcPct val="115000"/>
              </a:lnSpc>
              <a:spcBef>
                <a:spcPts val="1000"/>
              </a:spcBef>
              <a:spcAft>
                <a:spcPts val="0"/>
              </a:spcAft>
              <a:buSzPts val="3000"/>
              <a:buFont typeface="Mukta"/>
              <a:buChar char="•"/>
            </a:pPr>
            <a:r>
              <a:rPr lang="en-US" sz="3000">
                <a:latin typeface="Mukta"/>
                <a:ea typeface="Mukta"/>
                <a:cs typeface="Mukta"/>
                <a:sym typeface="Mukta"/>
              </a:rPr>
              <a:t>Lab 8 handwritten due in lab by </a:t>
            </a:r>
            <a:r>
              <a:rPr b="1" lang="en-US" sz="3000">
                <a:latin typeface="Mukta"/>
                <a:ea typeface="Mukta"/>
                <a:cs typeface="Mukta"/>
                <a:sym typeface="Mukta"/>
              </a:rPr>
              <a:t>Monday, April 1st.</a:t>
            </a:r>
            <a:endParaRPr b="1" sz="3000">
              <a:latin typeface="Mukta"/>
              <a:ea typeface="Mukta"/>
              <a:cs typeface="Mukta"/>
              <a:sym typeface="Mukta"/>
            </a:endParaRPr>
          </a:p>
          <a:p>
            <a:pPr indent="-419100" lvl="0" marL="457200" rtl="0" algn="l">
              <a:lnSpc>
                <a:spcPct val="115000"/>
              </a:lnSpc>
              <a:spcBef>
                <a:spcPts val="1000"/>
              </a:spcBef>
              <a:spcAft>
                <a:spcPts val="1000"/>
              </a:spcAft>
              <a:buSzPts val="3000"/>
              <a:buFont typeface="Mukta"/>
              <a:buChar char="•"/>
            </a:pPr>
            <a:r>
              <a:rPr lang="en-US" sz="3000">
                <a:latin typeface="Mukta"/>
                <a:ea typeface="Mukta"/>
                <a:cs typeface="Mukta"/>
                <a:sym typeface="Mukta"/>
              </a:rPr>
              <a:t>Lab 8 AG + quiz due </a:t>
            </a:r>
            <a:r>
              <a:rPr b="1" lang="en-US" sz="3000">
                <a:latin typeface="Mukta"/>
                <a:ea typeface="Mukta"/>
                <a:cs typeface="Mukta"/>
                <a:sym typeface="Mukta"/>
              </a:rPr>
              <a:t>Monday</a:t>
            </a:r>
            <a:r>
              <a:rPr b="1" lang="en-US" sz="3000">
                <a:latin typeface="Mukta"/>
                <a:ea typeface="Mukta"/>
                <a:cs typeface="Mukta"/>
                <a:sym typeface="Mukta"/>
              </a:rPr>
              <a:t>, April 8</a:t>
            </a:r>
            <a:r>
              <a:rPr b="1" lang="en-US" sz="3000">
                <a:latin typeface="Mukta"/>
                <a:ea typeface="Mukta"/>
                <a:cs typeface="Mukta"/>
                <a:sym typeface="Mukta"/>
              </a:rPr>
              <a:t>th</a:t>
            </a:r>
            <a:r>
              <a:rPr b="1" lang="en-US" sz="3000">
                <a:latin typeface="Mukta"/>
                <a:ea typeface="Mukta"/>
                <a:cs typeface="Mukta"/>
                <a:sym typeface="Mukta"/>
              </a:rPr>
              <a:t> </a:t>
            </a:r>
            <a:r>
              <a:rPr lang="en-US" sz="3000">
                <a:latin typeface="Mukta"/>
                <a:ea typeface="Mukta"/>
                <a:cs typeface="Mukta"/>
                <a:sym typeface="Mukta"/>
              </a:rPr>
              <a:t>at </a:t>
            </a:r>
            <a:r>
              <a:rPr b="1" lang="en-US" sz="3000">
                <a:latin typeface="Mukta"/>
                <a:ea typeface="Mukta"/>
                <a:cs typeface="Mukta"/>
                <a:sym typeface="Mukta"/>
              </a:rPr>
              <a:t>11:59pm.</a:t>
            </a:r>
            <a:endParaRPr sz="3000">
              <a:latin typeface="Mukta"/>
              <a:ea typeface="Mukta"/>
              <a:cs typeface="Mukta"/>
              <a:sym typeface="Mukta"/>
            </a:endParaRPr>
          </a:p>
        </p:txBody>
      </p:sp>
      <p:sp>
        <p:nvSpPr>
          <p:cNvPr id="142" name="Google Shape;142;p2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Announcements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9"/>
          <p:cNvSpPr txBox="1"/>
          <p:nvPr/>
        </p:nvSpPr>
        <p:spPr>
          <a:xfrm>
            <a:off x="-464545" y="1494926"/>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void traversal(Node* </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 {</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if(</a:t>
            </a:r>
            <a:r>
              <a:rPr lang="en-US" sz="2800">
                <a:latin typeface="Fira Code"/>
                <a:ea typeface="Fira Code"/>
                <a:cs typeface="Fira Code"/>
                <a:sym typeface="Fira Code"/>
              </a:rPr>
              <a:t>root == nullptr</a:t>
            </a:r>
            <a:r>
              <a:rPr i="0" lang="en-US" sz="2800" u="none" cap="none" strike="noStrike">
                <a:solidFill>
                  <a:srgbClr val="000000"/>
                </a:solidFill>
                <a:latin typeface="Fira Code"/>
                <a:ea typeface="Fira Code"/>
                <a:cs typeface="Fira Code"/>
                <a:sym typeface="Fira Code"/>
              </a:rPr>
              <a:t>) return;</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a:t>
            </a:r>
            <a:endParaRPr i="0" sz="28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	traversal(</a:t>
            </a:r>
            <a:r>
              <a:rPr lang="en-US" sz="2800">
                <a:latin typeface="Fira Code"/>
                <a:ea typeface="Fira Code"/>
                <a:cs typeface="Fira Code"/>
                <a:sym typeface="Fira Code"/>
              </a:rPr>
              <a:t>root</a:t>
            </a:r>
            <a:r>
              <a:rPr i="0" lang="en-US" sz="2800" u="none" cap="none" strike="noStrike">
                <a:solidFill>
                  <a:srgbClr val="000000"/>
                </a:solidFill>
                <a:latin typeface="Fira Code"/>
                <a:ea typeface="Fira Code"/>
                <a:cs typeface="Fira Code"/>
                <a:sym typeface="Fira Code"/>
              </a:rPr>
              <a:t>-&gt;left);</a:t>
            </a:r>
            <a:endParaRPr sz="2800">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lang="en-US" sz="2800">
                <a:solidFill>
                  <a:srgbClr val="6AA84F"/>
                </a:solidFill>
                <a:latin typeface="Fira Code"/>
                <a:ea typeface="Fira Code"/>
                <a:cs typeface="Fira Code"/>
                <a:sym typeface="Fira Code"/>
              </a:rPr>
              <a:t>  </a:t>
            </a:r>
            <a:r>
              <a:rPr i="0" lang="en-US" sz="2800" u="none" cap="none" strike="noStrike">
                <a:solidFill>
                  <a:srgbClr val="6AA84F"/>
                </a:solidFill>
                <a:latin typeface="Fira Code"/>
                <a:ea typeface="Fira Code"/>
                <a:cs typeface="Fira Code"/>
                <a:sym typeface="Fira Code"/>
              </a:rPr>
              <a:t>printNode(</a:t>
            </a:r>
            <a:r>
              <a:rPr lang="en-US" sz="2800">
                <a:solidFill>
                  <a:srgbClr val="6AA84F"/>
                </a:solidFill>
                <a:latin typeface="Fira Code"/>
                <a:ea typeface="Fira Code"/>
                <a:cs typeface="Fira Code"/>
                <a:sym typeface="Fira Code"/>
              </a:rPr>
              <a:t>root</a:t>
            </a:r>
            <a:r>
              <a:rPr i="0" lang="en-US" sz="2800" u="none" cap="none" strike="noStrike">
                <a:solidFill>
                  <a:srgbClr val="6AA84F"/>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FF0000"/>
                </a:solidFill>
                <a:latin typeface="Fira Code"/>
                <a:ea typeface="Fira Code"/>
                <a:cs typeface="Fira Code"/>
                <a:sym typeface="Fira Code"/>
              </a:rPr>
              <a:t>	</a:t>
            </a:r>
            <a:r>
              <a:rPr i="0" lang="en-US" sz="2800" u="none" cap="none" strike="noStrike">
                <a:solidFill>
                  <a:schemeClr val="dk1"/>
                </a:solidFill>
                <a:latin typeface="Fira Code"/>
                <a:ea typeface="Fira Code"/>
                <a:cs typeface="Fira Code"/>
                <a:sym typeface="Fira Code"/>
              </a:rPr>
              <a:t>traversal(</a:t>
            </a:r>
            <a:r>
              <a:rPr lang="en-US" sz="2800">
                <a:solidFill>
                  <a:schemeClr val="dk1"/>
                </a:solidFill>
                <a:latin typeface="Fira Code"/>
                <a:ea typeface="Fira Code"/>
                <a:cs typeface="Fira Code"/>
                <a:sym typeface="Fira Code"/>
              </a:rPr>
              <a:t>root</a:t>
            </a:r>
            <a:r>
              <a:rPr i="0" lang="en-US" sz="2800" u="none" cap="none" strike="noStrike">
                <a:solidFill>
                  <a:schemeClr val="dk1"/>
                </a:solidFill>
                <a:latin typeface="Fira Code"/>
                <a:ea typeface="Fira Code"/>
                <a:cs typeface="Fira Code"/>
                <a:sym typeface="Fira Code"/>
              </a:rPr>
              <a:t>-&gt;right);       </a:t>
            </a:r>
            <a:endParaRPr i="0" sz="28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800"/>
              <a:buFont typeface="Arial"/>
              <a:buNone/>
            </a:pPr>
            <a:r>
              <a:rPr i="0" lang="en-US" sz="2800" u="none" cap="none" strike="noStrike">
                <a:solidFill>
                  <a:srgbClr val="000000"/>
                </a:solidFill>
                <a:latin typeface="Fira Code"/>
                <a:ea typeface="Fira Code"/>
                <a:cs typeface="Fira Code"/>
                <a:sym typeface="Fira Code"/>
              </a:rPr>
              <a:t>}</a:t>
            </a:r>
            <a:endParaRPr i="0" sz="2800" u="none" cap="none" strike="noStrike">
              <a:solidFill>
                <a:srgbClr val="000000"/>
              </a:solidFill>
              <a:latin typeface="Fira Code"/>
              <a:ea typeface="Fira Code"/>
              <a:cs typeface="Fira Code"/>
              <a:sym typeface="Fira Code"/>
            </a:endParaRPr>
          </a:p>
        </p:txBody>
      </p:sp>
      <p:sp>
        <p:nvSpPr>
          <p:cNvPr id="268" name="Google Shape;268;p3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Inorder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0"/>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in-order traversal of this tree?</a:t>
            </a:r>
            <a:endParaRPr b="0" i="0" sz="2800" u="none" cap="none" strike="noStrike">
              <a:solidFill>
                <a:srgbClr val="000000"/>
              </a:solidFill>
              <a:latin typeface="Mukta"/>
              <a:ea typeface="Mukta"/>
              <a:cs typeface="Mukta"/>
              <a:sym typeface="Mukta"/>
            </a:endParaRPr>
          </a:p>
        </p:txBody>
      </p:sp>
      <p:pic>
        <p:nvPicPr>
          <p:cNvPr descr="Screen Shot 2015-11-03 at 12.13.18 PM.png" id="275" name="Google Shape;275;p40"/>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276" name="Google Shape;276;p4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Inorder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1"/>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in-order traversal of this tree?</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4, 5, 6, 7, 15, 23, 50, 71</a:t>
            </a:r>
            <a:endParaRPr b="0" i="0" sz="2400" u="none" cap="none" strike="noStrike">
              <a:solidFill>
                <a:srgbClr val="FF0000"/>
              </a:solidFill>
              <a:latin typeface="Mukta"/>
              <a:ea typeface="Mukta"/>
              <a:cs typeface="Mukta"/>
              <a:sym typeface="Mukta"/>
            </a:endParaRPr>
          </a:p>
        </p:txBody>
      </p:sp>
      <p:pic>
        <p:nvPicPr>
          <p:cNvPr descr="Screen Shot 2015-11-03 at 12.13.18 PM.png" id="283" name="Google Shape;283;p41"/>
          <p:cNvPicPr preferRelativeResize="0"/>
          <p:nvPr/>
        </p:nvPicPr>
        <p:blipFill rotWithShape="1">
          <a:blip r:embed="rId3">
            <a:alphaModFix/>
          </a:blip>
          <a:srcRect b="0" l="0" r="0" t="0"/>
          <a:stretch/>
        </p:blipFill>
        <p:spPr>
          <a:xfrm>
            <a:off x="766649" y="1331938"/>
            <a:ext cx="10658724" cy="3250975"/>
          </a:xfrm>
          <a:prstGeom prst="rect">
            <a:avLst/>
          </a:prstGeom>
          <a:noFill/>
          <a:ln>
            <a:noFill/>
          </a:ln>
        </p:spPr>
      </p:pic>
      <p:sp>
        <p:nvSpPr>
          <p:cNvPr id="284" name="Google Shape;284;p4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Inorder Traversal</a:t>
            </a:r>
            <a:endParaRPr b="1" i="0" sz="4000" u="none" cap="none" strike="noStrike">
              <a:solidFill>
                <a:srgbClr val="000000"/>
              </a:solidFill>
              <a:latin typeface="Mukta"/>
              <a:ea typeface="Mukta"/>
              <a:cs typeface="Mukta"/>
              <a:sym typeface="Mukta"/>
            </a:endParaRPr>
          </a:p>
        </p:txBody>
      </p:sp>
      <p:sp>
        <p:nvSpPr>
          <p:cNvPr id="285" name="Google Shape;285;p41"/>
          <p:cNvSpPr txBox="1"/>
          <p:nvPr/>
        </p:nvSpPr>
        <p:spPr>
          <a:xfrm>
            <a:off x="6057600" y="4414925"/>
            <a:ext cx="7592100" cy="31047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void traversal(Node* root)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if(root == nullptr) return;</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a:t>
            </a:r>
            <a:endParaRPr sz="2200">
              <a:solidFill>
                <a:srgbClr val="6AA84F"/>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	traversal(root-&gt;left);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6AA84F"/>
                </a:solidFill>
                <a:latin typeface="Fira Code"/>
                <a:ea typeface="Fira Code"/>
                <a:cs typeface="Fira Code"/>
                <a:sym typeface="Fira Code"/>
              </a:rPr>
              <a:t>   printNode(root);</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rgbClr val="FF0000"/>
                </a:solidFill>
                <a:latin typeface="Fira Code"/>
                <a:ea typeface="Fira Code"/>
                <a:cs typeface="Fira Code"/>
                <a:sym typeface="Fira Code"/>
              </a:rPr>
              <a:t>	</a:t>
            </a:r>
            <a:r>
              <a:rPr lang="en-US" sz="2200">
                <a:solidFill>
                  <a:schemeClr val="dk1"/>
                </a:solidFill>
                <a:latin typeface="Fira Code"/>
                <a:ea typeface="Fira Code"/>
                <a:cs typeface="Fira Code"/>
                <a:sym typeface="Fira Code"/>
              </a:rPr>
              <a:t>traversal(root-&gt;right);       </a:t>
            </a:r>
            <a:endParaRPr sz="2200">
              <a:solidFill>
                <a:schemeClr val="dk1"/>
              </a:solidFill>
              <a:latin typeface="Fira Code"/>
              <a:ea typeface="Fira Code"/>
              <a:cs typeface="Fira Code"/>
              <a:sym typeface="Fira Code"/>
            </a:endParaRPr>
          </a:p>
          <a:p>
            <a:pPr indent="0" lvl="0" marL="914400" rtl="0" algn="l">
              <a:spcBef>
                <a:spcPts val="0"/>
              </a:spcBef>
              <a:spcAft>
                <a:spcPts val="0"/>
              </a:spcAft>
              <a:buClr>
                <a:schemeClr val="dk1"/>
              </a:buClr>
              <a:buSzPts val="2800"/>
              <a:buFont typeface="Arial"/>
              <a:buNone/>
            </a:pPr>
            <a:r>
              <a:rPr lang="en-US" sz="2200">
                <a:solidFill>
                  <a:schemeClr val="dk1"/>
                </a:solidFill>
                <a:latin typeface="Fira Code"/>
                <a:ea typeface="Fira Code"/>
                <a:cs typeface="Fira Code"/>
                <a:sym typeface="Fira Code"/>
              </a:rPr>
              <a:t>}</a:t>
            </a:r>
            <a:endParaRPr sz="1500">
              <a:latin typeface="Mukta"/>
              <a:ea typeface="Mukta"/>
              <a:cs typeface="Mukta"/>
              <a:sym typeface="Mukt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2"/>
          <p:cNvSpPr txBox="1"/>
          <p:nvPr/>
        </p:nvSpPr>
        <p:spPr>
          <a:xfrm>
            <a:off x="-502475" y="133195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void traversal(Node* </a:t>
            </a:r>
            <a:r>
              <a:rPr lang="en-US" sz="2200">
                <a:latin typeface="Fira Code"/>
                <a:ea typeface="Fira Code"/>
                <a:cs typeface="Fira Code"/>
                <a:sym typeface="Fira Code"/>
              </a:rPr>
              <a:t>root</a:t>
            </a:r>
            <a:r>
              <a:rPr i="0" lang="en-US" sz="2200" u="none" cap="none" strike="noStrike">
                <a:solidFill>
                  <a:srgbClr val="000000"/>
                </a:solidFill>
                <a:latin typeface="Fira Code"/>
                <a:ea typeface="Fira Code"/>
                <a:cs typeface="Fira Code"/>
                <a:sym typeface="Fira Code"/>
              </a:rPr>
              <a:t>)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if(</a:t>
            </a:r>
            <a:r>
              <a:rPr lang="en-US" sz="2200">
                <a:latin typeface="Fira Code"/>
                <a:ea typeface="Fira Code"/>
                <a:cs typeface="Fira Code"/>
                <a:sym typeface="Fira Code"/>
              </a:rPr>
              <a:t>root == nullptr</a:t>
            </a:r>
            <a:r>
              <a:rPr i="0" lang="en-US" sz="2200" u="none" cap="none" strike="noStrike">
                <a:solidFill>
                  <a:srgbClr val="000000"/>
                </a:solidFill>
                <a:latin typeface="Fira Code"/>
                <a:ea typeface="Fira Code"/>
                <a:cs typeface="Fira Code"/>
                <a:sym typeface="Fira Code"/>
              </a:rPr>
              <a:t>) return;</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queue&lt;Node*&gt; </a:t>
            </a:r>
            <a:r>
              <a:rPr lang="en-US" sz="2200">
                <a:latin typeface="Fira Code"/>
                <a:ea typeface="Fira Code"/>
                <a:cs typeface="Fira Code"/>
                <a:sym typeface="Fira Code"/>
              </a:rPr>
              <a:t>discovered { { root }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while(</a:t>
            </a:r>
            <a:r>
              <a:rPr lang="en-US" sz="2200">
                <a:latin typeface="Fira Code"/>
                <a:ea typeface="Fira Code"/>
                <a:cs typeface="Fira Code"/>
                <a:sym typeface="Fira Code"/>
              </a:rPr>
              <a:t>not discovered</a:t>
            </a:r>
            <a:r>
              <a:rPr i="0" lang="en-US" sz="2200" u="none" cap="none" strike="noStrike">
                <a:solidFill>
                  <a:srgbClr val="000000"/>
                </a:solidFill>
                <a:latin typeface="Fira Code"/>
                <a:ea typeface="Fira Code"/>
                <a:cs typeface="Fira Code"/>
                <a:sym typeface="Fira Code"/>
              </a:rPr>
              <a:t>.empty()){</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Node* </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 = </a:t>
            </a: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a:t>
            </a:r>
            <a:r>
              <a:rPr lang="en-US" sz="2200">
                <a:latin typeface="Fira Code"/>
                <a:ea typeface="Fira Code"/>
                <a:cs typeface="Fira Code"/>
                <a:sym typeface="Fira Code"/>
              </a:rPr>
              <a:t>front</a:t>
            </a:r>
            <a:r>
              <a:rPr i="0" lang="en-US" sz="2200" u="none" cap="none" strike="noStrike">
                <a:solidFill>
                  <a:srgbClr val="000000"/>
                </a:solidFill>
                <a:latin typeface="Fira Code"/>
                <a:ea typeface="Fira Code"/>
                <a:cs typeface="Fira Code"/>
                <a:sym typeface="Fira Code"/>
              </a:rPr>
              <a:t>();</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.pop();</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i="0" lang="en-US" sz="2200" u="none" cap="none" strike="noStrike">
                <a:solidFill>
                  <a:srgbClr val="6AA84F"/>
                </a:solidFill>
                <a:latin typeface="Fira Code"/>
                <a:ea typeface="Fira Code"/>
                <a:cs typeface="Fira Code"/>
                <a:sym typeface="Fira Code"/>
              </a:rPr>
              <a:t>printNode(</a:t>
            </a:r>
            <a:r>
              <a:rPr lang="en-US" sz="2200">
                <a:solidFill>
                  <a:srgbClr val="6AA84F"/>
                </a:solidFill>
                <a:latin typeface="Fira Code"/>
                <a:ea typeface="Fira Code"/>
                <a:cs typeface="Fira Code"/>
                <a:sym typeface="Fira Code"/>
              </a:rPr>
              <a:t>node</a:t>
            </a:r>
            <a:r>
              <a:rPr i="0" lang="en-US" sz="2200" u="none" cap="none" strike="noStrike">
                <a:solidFill>
                  <a:srgbClr val="6AA84F"/>
                </a:solidFill>
                <a:latin typeface="Fira Code"/>
                <a:ea typeface="Fira Code"/>
                <a:cs typeface="Fira Code"/>
                <a:sym typeface="Fira Code"/>
              </a:rPr>
              <a:t>);</a:t>
            </a:r>
            <a:endParaRPr i="0" sz="2200" u="none" cap="none" strike="noStrike">
              <a:solidFill>
                <a:srgbClr val="6AA84F"/>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if(</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-&gt;left != nullptr)</a:t>
            </a:r>
            <a:endParaRPr sz="2200">
              <a:latin typeface="Fira Code"/>
              <a:ea typeface="Fira Code"/>
              <a:cs typeface="Fira Code"/>
              <a:sym typeface="Fira Code"/>
            </a:endParaRPr>
          </a:p>
          <a:p>
            <a:pPr indent="457200" lvl="0" marL="1828800" marR="0" rtl="0" algn="l">
              <a:lnSpc>
                <a:spcPct val="100000"/>
              </a:lnSpc>
              <a:spcBef>
                <a:spcPts val="0"/>
              </a:spcBef>
              <a:spcAft>
                <a:spcPts val="0"/>
              </a:spcAft>
              <a:buClr>
                <a:srgbClr val="000000"/>
              </a:buClr>
              <a:buSzPts val="2200"/>
              <a:buFont typeface="Arial"/>
              <a:buNone/>
            </a:pPr>
            <a:r>
              <a:rPr lang="en-US" sz="2200">
                <a:latin typeface="Fira Code"/>
                <a:ea typeface="Fira Code"/>
                <a:cs typeface="Fira Code"/>
                <a:sym typeface="Fira Code"/>
              </a:rPr>
              <a:t>discovered</a:t>
            </a:r>
            <a:r>
              <a:rPr i="0" lang="en-US" sz="2200" u="none" cap="none" strike="noStrike">
                <a:solidFill>
                  <a:srgbClr val="000000"/>
                </a:solidFill>
                <a:latin typeface="Fira Code"/>
                <a:ea typeface="Fira Code"/>
                <a:cs typeface="Fira Code"/>
                <a:sym typeface="Fira Code"/>
              </a:rPr>
              <a:t>.push(</a:t>
            </a:r>
            <a:r>
              <a:rPr lang="en-US" sz="2200">
                <a:latin typeface="Fira Code"/>
                <a:ea typeface="Fira Code"/>
                <a:cs typeface="Fira Code"/>
                <a:sym typeface="Fira Code"/>
              </a:rPr>
              <a:t>node</a:t>
            </a:r>
            <a:r>
              <a:rPr i="0" lang="en-US" sz="2200" u="none" cap="none" strike="noStrike">
                <a:solidFill>
                  <a:srgbClr val="000000"/>
                </a:solidFill>
                <a:latin typeface="Fira Code"/>
                <a:ea typeface="Fira Code"/>
                <a:cs typeface="Fira Code"/>
                <a:sym typeface="Fira Code"/>
              </a:rPr>
              <a:t>-&gt;left);</a:t>
            </a:r>
            <a:endParaRPr i="0" sz="2200" u="none" cap="none" strike="noStrike">
              <a:solidFill>
                <a:srgbClr val="000000"/>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		</a:t>
            </a:r>
            <a:r>
              <a:rPr i="0" lang="en-US" sz="2200" u="none" cap="none" strike="noStrike">
                <a:solidFill>
                  <a:schemeClr val="dk1"/>
                </a:solidFill>
                <a:latin typeface="Fira Code"/>
                <a:ea typeface="Fira Code"/>
                <a:cs typeface="Fira Code"/>
                <a:sym typeface="Fira Code"/>
              </a:rPr>
              <a:t>if(</a:t>
            </a:r>
            <a:r>
              <a:rPr lang="en-US" sz="2200">
                <a:solidFill>
                  <a:schemeClr val="dk1"/>
                </a:solidFill>
                <a:latin typeface="Fira Code"/>
                <a:ea typeface="Fira Code"/>
                <a:cs typeface="Fira Code"/>
                <a:sym typeface="Fira Code"/>
              </a:rPr>
              <a:t>node</a:t>
            </a:r>
            <a:r>
              <a:rPr i="0" lang="en-US" sz="2200" u="none" cap="none" strike="noStrike">
                <a:solidFill>
                  <a:schemeClr val="dk1"/>
                </a:solidFill>
                <a:latin typeface="Fira Code"/>
                <a:ea typeface="Fira Code"/>
                <a:cs typeface="Fira Code"/>
                <a:sym typeface="Fira Code"/>
              </a:rPr>
              <a:t>-&gt;right !</a:t>
            </a:r>
            <a:r>
              <a:rPr i="0" lang="en-US" sz="2200" u="none" cap="none" strike="noStrike">
                <a:solidFill>
                  <a:schemeClr val="dk1"/>
                </a:solidFill>
                <a:latin typeface="Fira Code"/>
                <a:ea typeface="Fira Code"/>
                <a:cs typeface="Fira Code"/>
                <a:sym typeface="Fira Code"/>
              </a:rPr>
              <a:t>= </a:t>
            </a:r>
            <a:r>
              <a:rPr i="0" lang="en-US" sz="2200" u="none" cap="none" strike="noStrike">
                <a:solidFill>
                  <a:schemeClr val="dk1"/>
                </a:solidFill>
                <a:latin typeface="Fira Code"/>
                <a:ea typeface="Fira Code"/>
                <a:cs typeface="Fira Code"/>
                <a:sym typeface="Fira Code"/>
              </a:rPr>
              <a:t>nullptr)</a:t>
            </a:r>
            <a:endParaRPr sz="2200">
              <a:solidFill>
                <a:schemeClr val="dk1"/>
              </a:solidFill>
              <a:latin typeface="Fira Code"/>
              <a:ea typeface="Fira Code"/>
              <a:cs typeface="Fira Code"/>
              <a:sym typeface="Fira Code"/>
            </a:endParaRPr>
          </a:p>
          <a:p>
            <a:pPr indent="457200" lvl="0" marL="1828800" marR="0" rtl="0" algn="l">
              <a:lnSpc>
                <a:spcPct val="100000"/>
              </a:lnSpc>
              <a:spcBef>
                <a:spcPts val="0"/>
              </a:spcBef>
              <a:spcAft>
                <a:spcPts val="0"/>
              </a:spcAft>
              <a:buClr>
                <a:srgbClr val="000000"/>
              </a:buClr>
              <a:buSzPts val="2200"/>
              <a:buFont typeface="Arial"/>
              <a:buNone/>
            </a:pPr>
            <a:r>
              <a:rPr lang="en-US" sz="2200">
                <a:solidFill>
                  <a:schemeClr val="dk1"/>
                </a:solidFill>
                <a:latin typeface="Fira Code"/>
                <a:ea typeface="Fira Code"/>
                <a:cs typeface="Fira Code"/>
                <a:sym typeface="Fira Code"/>
              </a:rPr>
              <a:t>discovered</a:t>
            </a:r>
            <a:r>
              <a:rPr i="0" lang="en-US" sz="2200" u="none" cap="none" strike="noStrike">
                <a:solidFill>
                  <a:schemeClr val="dk1"/>
                </a:solidFill>
                <a:latin typeface="Fira Code"/>
                <a:ea typeface="Fira Code"/>
                <a:cs typeface="Fira Code"/>
                <a:sym typeface="Fira Code"/>
              </a:rPr>
              <a:t>.push</a:t>
            </a:r>
            <a:r>
              <a:rPr lang="en-US" sz="2200">
                <a:solidFill>
                  <a:schemeClr val="dk1"/>
                </a:solidFill>
                <a:latin typeface="Fira Code"/>
                <a:ea typeface="Fira Code"/>
                <a:cs typeface="Fira Code"/>
                <a:sym typeface="Fira Code"/>
              </a:rPr>
              <a:t>(node</a:t>
            </a:r>
            <a:r>
              <a:rPr i="0" lang="en-US" sz="2200" u="none" cap="none" strike="noStrike">
                <a:solidFill>
                  <a:schemeClr val="dk1"/>
                </a:solidFill>
                <a:latin typeface="Fira Code"/>
                <a:ea typeface="Fira Code"/>
                <a:cs typeface="Fira Code"/>
                <a:sym typeface="Fira Code"/>
              </a:rPr>
              <a:t>-&gt;right);</a:t>
            </a:r>
            <a:endParaRPr i="0" sz="22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chemeClr val="dk1"/>
                </a:solidFill>
                <a:latin typeface="Fira Code"/>
                <a:ea typeface="Fira Code"/>
                <a:cs typeface="Fira Code"/>
                <a:sym typeface="Fira Code"/>
              </a:rPr>
              <a:t>	}</a:t>
            </a:r>
            <a:endParaRPr i="0" sz="2200" u="none" cap="none" strike="noStrike">
              <a:solidFill>
                <a:schemeClr val="dk1"/>
              </a:solidFill>
              <a:latin typeface="Fira Code"/>
              <a:ea typeface="Fira Code"/>
              <a:cs typeface="Fira Code"/>
              <a:sym typeface="Fira Code"/>
            </a:endParaRPr>
          </a:p>
          <a:p>
            <a:pPr indent="0" lvl="0" marL="914400" marR="0" rtl="0" algn="l">
              <a:lnSpc>
                <a:spcPct val="100000"/>
              </a:lnSpc>
              <a:spcBef>
                <a:spcPts val="0"/>
              </a:spcBef>
              <a:spcAft>
                <a:spcPts val="0"/>
              </a:spcAft>
              <a:buClr>
                <a:srgbClr val="000000"/>
              </a:buClr>
              <a:buSzPts val="2200"/>
              <a:buFont typeface="Arial"/>
              <a:buNone/>
            </a:pPr>
            <a:r>
              <a:rPr i="0" lang="en-US" sz="2200" u="none" cap="none" strike="noStrike">
                <a:solidFill>
                  <a:srgbClr val="000000"/>
                </a:solidFill>
                <a:latin typeface="Fira Code"/>
                <a:ea typeface="Fira Code"/>
                <a:cs typeface="Fira Code"/>
                <a:sym typeface="Fira Code"/>
              </a:rPr>
              <a:t>}</a:t>
            </a:r>
            <a:endParaRPr i="0" sz="2200" u="none" cap="none" strike="noStrike">
              <a:solidFill>
                <a:srgbClr val="000000"/>
              </a:solidFill>
              <a:latin typeface="Fira Code"/>
              <a:ea typeface="Fira Code"/>
              <a:cs typeface="Fira Code"/>
              <a:sym typeface="Fira Code"/>
            </a:endParaRPr>
          </a:p>
        </p:txBody>
      </p:sp>
      <p:sp>
        <p:nvSpPr>
          <p:cNvPr id="292" name="Google Shape;292;p4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Level-Order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3"/>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level-order traversal of this tree?</a:t>
            </a:r>
            <a:endParaRPr b="0" i="0" sz="2800" u="none" cap="none" strike="noStrike">
              <a:solidFill>
                <a:srgbClr val="000000"/>
              </a:solidFill>
              <a:latin typeface="Mukta"/>
              <a:ea typeface="Mukta"/>
              <a:cs typeface="Mukta"/>
              <a:sym typeface="Mukta"/>
            </a:endParaRPr>
          </a:p>
        </p:txBody>
      </p:sp>
      <p:pic>
        <p:nvPicPr>
          <p:cNvPr descr="Screen Shot 2015-11-03 at 12.13.18 PM.png" id="299" name="Google Shape;299;p43"/>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300" name="Google Shape;300;p4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Level-Order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4"/>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What is the level-order traversal of this tree?</a:t>
            </a:r>
            <a:endParaRPr b="0" i="0" sz="2800" u="none" cap="none" strike="noStrike">
              <a:solidFill>
                <a:srgbClr val="000000"/>
              </a:solidFill>
              <a:latin typeface="Mukta"/>
              <a:ea typeface="Mukta"/>
              <a:cs typeface="Mukta"/>
              <a:sym typeface="Mukta"/>
            </a:endParaRPr>
          </a:p>
          <a:p>
            <a:pPr indent="0" lvl="0" marL="91440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					</a:t>
            </a:r>
            <a:r>
              <a:rPr b="0" i="0" lang="en-US" sz="2400" u="none" cap="none" strike="noStrike">
                <a:solidFill>
                  <a:srgbClr val="FF0000"/>
                </a:solidFill>
                <a:latin typeface="Mukta"/>
                <a:ea typeface="Mukta"/>
                <a:cs typeface="Mukta"/>
                <a:sym typeface="Mukta"/>
              </a:rPr>
              <a:t>15, 6, 23, 4, 7, 71, 5, 50</a:t>
            </a:r>
            <a:endParaRPr b="0" i="0" sz="2400" u="none" cap="none" strike="noStrike">
              <a:solidFill>
                <a:srgbClr val="FF0000"/>
              </a:solidFill>
              <a:latin typeface="Mukta"/>
              <a:ea typeface="Mukta"/>
              <a:cs typeface="Mukta"/>
              <a:sym typeface="Mukta"/>
            </a:endParaRPr>
          </a:p>
        </p:txBody>
      </p:sp>
      <p:pic>
        <p:nvPicPr>
          <p:cNvPr descr="Screen Shot 2015-11-03 at 12.13.18 PM.png" id="307" name="Google Shape;307;p44"/>
          <p:cNvPicPr preferRelativeResize="0"/>
          <p:nvPr/>
        </p:nvPicPr>
        <p:blipFill rotWithShape="1">
          <a:blip r:embed="rId3">
            <a:alphaModFix/>
          </a:blip>
          <a:srcRect b="0" l="0" r="0" t="0"/>
          <a:stretch/>
        </p:blipFill>
        <p:spPr>
          <a:xfrm>
            <a:off x="766636" y="1803513"/>
            <a:ext cx="10658724" cy="3250975"/>
          </a:xfrm>
          <a:prstGeom prst="rect">
            <a:avLst/>
          </a:prstGeom>
          <a:noFill/>
          <a:ln>
            <a:noFill/>
          </a:ln>
        </p:spPr>
      </p:pic>
      <p:sp>
        <p:nvSpPr>
          <p:cNvPr id="308" name="Google Shape;308;p4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Level-Order Traversal</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5"/>
          <p:cNvSpPr txBox="1"/>
          <p:nvPr>
            <p:ph idx="4294967295" type="body"/>
          </p:nvPr>
        </p:nvSpPr>
        <p:spPr>
          <a:xfrm>
            <a:off x="483800" y="1417350"/>
            <a:ext cx="11294100" cy="4023300"/>
          </a:xfrm>
          <a:prstGeom prst="rect">
            <a:avLst/>
          </a:prstGeom>
          <a:noFill/>
          <a:ln>
            <a:noFill/>
          </a:ln>
        </p:spPr>
        <p:txBody>
          <a:bodyPr anchorCtr="0" anchor="t" bIns="45700" lIns="0" spcFirstLastPara="1" rIns="0" wrap="square" tIns="45700">
            <a:noAutofit/>
          </a:bodyPr>
          <a:lstStyle/>
          <a:p>
            <a:pPr indent="0" lvl="0" marL="0" marR="0" rtl="0" algn="l">
              <a:lnSpc>
                <a:spcPct val="80000"/>
              </a:lnSpc>
              <a:spcBef>
                <a:spcPts val="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Given a root to a binary tree, find the </a:t>
            </a:r>
            <a:r>
              <a:rPr b="1" i="0" lang="en-US" sz="2600" u="none" cap="none" strike="noStrike">
                <a:solidFill>
                  <a:srgbClr val="000000"/>
                </a:solidFill>
                <a:latin typeface="Mukta"/>
                <a:ea typeface="Mukta"/>
                <a:cs typeface="Mukta"/>
                <a:sym typeface="Mukta"/>
              </a:rPr>
              <a:t>level</a:t>
            </a:r>
            <a:r>
              <a:rPr i="0" lang="en-US" sz="2600" u="none" cap="none" strike="noStrike">
                <a:solidFill>
                  <a:srgbClr val="000000"/>
                </a:solidFill>
                <a:latin typeface="Mukta"/>
                <a:ea typeface="Mukta"/>
                <a:cs typeface="Mukta"/>
                <a:sym typeface="Mukta"/>
              </a:rPr>
              <a:t> of the tree with the minimum sum. The binary tree is not guaranteed to be complete.</a:t>
            </a:r>
            <a:endParaRPr i="0" sz="2600" u="none" cap="none" strike="noStrike">
              <a:solidFill>
                <a:srgbClr val="000000"/>
              </a:solidFill>
              <a:latin typeface="Mukta"/>
              <a:ea typeface="Mukta"/>
              <a:cs typeface="Mukta"/>
              <a:sym typeface="Mukta"/>
            </a:endParaRPr>
          </a:p>
          <a:p>
            <a:pPr indent="35560" lvl="0" marL="91440" marR="0" rtl="0" algn="l">
              <a:lnSpc>
                <a:spcPct val="80000"/>
              </a:lnSpc>
              <a:spcBef>
                <a:spcPts val="14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Time complexity: O(n)</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Memory Complexity: O(logn) average, O(n) worst case</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Example: Answer is level 1 (sum = 8)</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50</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6         2</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 \        /</a:t>
            </a:r>
            <a:endParaRPr i="0" sz="2600" u="none" cap="none" strike="noStrike">
              <a:solidFill>
                <a:srgbClr val="000000"/>
              </a:solidFill>
              <a:latin typeface="Mukta"/>
              <a:ea typeface="Mukta"/>
              <a:cs typeface="Mukta"/>
              <a:sym typeface="Mukta"/>
            </a:endParaRPr>
          </a:p>
          <a:p>
            <a:pPr indent="-91440" lvl="0" marL="91440" marR="0" rtl="0" algn="l">
              <a:lnSpc>
                <a:spcPct val="80000"/>
              </a:lnSpc>
              <a:spcBef>
                <a:spcPts val="200"/>
              </a:spcBef>
              <a:spcAft>
                <a:spcPts val="0"/>
              </a:spcAft>
              <a:buClr>
                <a:schemeClr val="accent1"/>
              </a:buClr>
              <a:buSzPts val="2000"/>
              <a:buFont typeface="Calibri"/>
              <a:buNone/>
            </a:pPr>
            <a:r>
              <a:rPr i="0" lang="en-US" sz="2600" u="none" cap="none" strike="noStrike">
                <a:solidFill>
                  <a:srgbClr val="000000"/>
                </a:solidFill>
                <a:latin typeface="Mukta"/>
                <a:ea typeface="Mukta"/>
                <a:cs typeface="Mukta"/>
                <a:sym typeface="Mukta"/>
              </a:rPr>
              <a:t>     30   80  7</a:t>
            </a:r>
            <a:endParaRPr i="0" sz="2600" u="none" cap="none" strike="noStrike">
              <a:solidFill>
                <a:srgbClr val="000000"/>
              </a:solidFill>
              <a:latin typeface="Mukta"/>
              <a:ea typeface="Mukta"/>
              <a:cs typeface="Mukta"/>
              <a:sym typeface="Mukta"/>
            </a:endParaRPr>
          </a:p>
          <a:p>
            <a:pPr indent="35560" lvl="0" marL="91440" marR="0" rtl="0" algn="l">
              <a:lnSpc>
                <a:spcPct val="80000"/>
              </a:lnSpc>
              <a:spcBef>
                <a:spcPts val="1400"/>
              </a:spcBef>
              <a:spcAft>
                <a:spcPts val="0"/>
              </a:spcAft>
              <a:buClr>
                <a:schemeClr val="accent1"/>
              </a:buClr>
              <a:buSzPts val="2000"/>
              <a:buFont typeface="Calibri"/>
              <a:buNone/>
            </a:pPr>
            <a:r>
              <a:t/>
            </a:r>
            <a:endParaRPr i="0" sz="2600" u="none" cap="none" strike="noStrike">
              <a:solidFill>
                <a:srgbClr val="000000"/>
              </a:solidFill>
              <a:latin typeface="Mukta"/>
              <a:ea typeface="Mukta"/>
              <a:cs typeface="Mukta"/>
              <a:sym typeface="Mukta"/>
            </a:endParaRPr>
          </a:p>
        </p:txBody>
      </p:sp>
      <p:sp>
        <p:nvSpPr>
          <p:cNvPr id="314" name="Google Shape;314;p4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Practice: Minimum Level Sum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6"/>
          <p:cNvSpPr/>
          <p:nvPr/>
        </p:nvSpPr>
        <p:spPr>
          <a:xfrm>
            <a:off x="102800" y="1040000"/>
            <a:ext cx="12089100" cy="108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46"/>
          <p:cNvSpPr txBox="1"/>
          <p:nvPr/>
        </p:nvSpPr>
        <p:spPr>
          <a:xfrm>
            <a:off x="448850" y="231300"/>
            <a:ext cx="11954700" cy="6031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(Node* </a:t>
            </a:r>
            <a:r>
              <a:rPr b="1" i="0" lang="en-US" sz="1400" u="none" cap="none" strike="noStrike">
                <a:solidFill>
                  <a:schemeClr val="dk1"/>
                </a:solidFill>
                <a:latin typeface="Fira Code"/>
                <a:ea typeface="Fira Code"/>
                <a:cs typeface="Fira Code"/>
                <a:sym typeface="Fira Code"/>
              </a:rPr>
              <a:t>root</a:t>
            </a: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45720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minimum_level </a:t>
            </a:r>
            <a:r>
              <a:rPr i="0" lang="en-US" sz="1400" u="none" cap="none" strike="noStrike">
                <a:solidFill>
                  <a:schemeClr val="dk1"/>
                </a:solidFill>
                <a:latin typeface="Fira Code"/>
                <a:ea typeface="Fira Code"/>
                <a:cs typeface="Fira Code"/>
                <a:sym typeface="Fira Code"/>
              </a:rPr>
              <a:t>= 0;</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 = 0; </a:t>
            </a:r>
            <a:endParaRPr i="0" sz="1400" u="none" cap="none" strike="noStrike">
              <a:solidFill>
                <a:schemeClr val="dk1"/>
              </a:solidFill>
              <a:latin typeface="Fira Code"/>
              <a:ea typeface="Fira Code"/>
              <a:cs typeface="Fira Code"/>
              <a:sym typeface="Fira Code"/>
            </a:endParaRPr>
          </a:p>
          <a:p>
            <a:pPr indent="45720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int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std::numeric_limits&lt;int&gt;::max(); 			// start min at inf</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t/>
            </a:r>
            <a:endParaRPr>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queue&lt;Node*&gt;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 { { </a:t>
            </a:r>
            <a:r>
              <a:rPr b="1" i="0" lang="en-US" sz="1400" u="none" cap="none" strike="noStrike">
                <a:solidFill>
                  <a:schemeClr val="dk1"/>
                </a:solidFill>
                <a:latin typeface="Fira Code"/>
                <a:ea typeface="Fira Code"/>
                <a:cs typeface="Fira Code"/>
                <a:sym typeface="Fira Code"/>
              </a:rPr>
              <a:t>root</a:t>
            </a:r>
            <a:r>
              <a:rPr i="0" lang="en-US" sz="1400" u="none" cap="none" strike="noStrike">
                <a:solidFill>
                  <a:schemeClr val="dk1"/>
                </a:solidFill>
                <a:latin typeface="Fira Code"/>
                <a:ea typeface="Fira Code"/>
                <a:cs typeface="Fira Code"/>
                <a:sym typeface="Fira Code"/>
              </a:rPr>
              <a:t> }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while (</a:t>
            </a:r>
            <a:r>
              <a:rPr lang="en-US">
                <a:solidFill>
                  <a:schemeClr val="dk1"/>
                </a:solidFill>
                <a:latin typeface="Fira Code"/>
                <a:ea typeface="Fira Code"/>
                <a:cs typeface="Fira Code"/>
                <a:sym typeface="Fira Code"/>
              </a:rPr>
              <a:t>not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.empty())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level_size</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.size(); 							// snapshot of queue holds a full level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int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 0; 									// reset level sum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for (int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 0;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&lt; </a:t>
            </a:r>
            <a:r>
              <a:rPr b="1" i="0" lang="en-US" sz="1400" u="none" cap="none" strike="noStrike">
                <a:solidFill>
                  <a:schemeClr val="dk1"/>
                </a:solidFill>
                <a:latin typeface="Fira Code"/>
                <a:ea typeface="Fira Code"/>
                <a:cs typeface="Fira Code"/>
                <a:sym typeface="Fira Code"/>
              </a:rPr>
              <a:t>level_size</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i</a:t>
            </a: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Node* </a:t>
            </a:r>
            <a:r>
              <a:rPr b="1" i="0" lang="en-US" sz="1400" u="none" cap="none" strike="noStrike">
                <a:solidFill>
                  <a:schemeClr val="dk1"/>
                </a:solidFill>
                <a:latin typeface="Fira Code"/>
                <a:ea typeface="Fira Code"/>
                <a:cs typeface="Fira Code"/>
                <a:sym typeface="Fira Code"/>
              </a:rPr>
              <a:t>temp </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.front();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.pop();</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temp</a:t>
            </a:r>
            <a:r>
              <a:rPr lang="en-US">
                <a:solidFill>
                  <a:schemeClr val="dk1"/>
                </a:solidFill>
                <a:latin typeface="Fira Code"/>
                <a:ea typeface="Fira Code"/>
                <a:cs typeface="Fira Code"/>
                <a:sym typeface="Fira Code"/>
              </a:rPr>
              <a:t>-&gt;</a:t>
            </a:r>
            <a:r>
              <a:rPr i="0" lang="en-US" sz="1400" u="none" cap="none" strike="noStrike">
                <a:solidFill>
                  <a:schemeClr val="dk1"/>
                </a:solidFill>
                <a:latin typeface="Fira Code"/>
                <a:ea typeface="Fira Code"/>
                <a:cs typeface="Fira Code"/>
                <a:sym typeface="Fira Code"/>
              </a:rPr>
              <a:t>elem; 							// add element to the level sum</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if (</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-&gt;left </a:t>
            </a:r>
            <a:r>
              <a:rPr lang="en-US">
                <a:solidFill>
                  <a:schemeClr val="dk1"/>
                </a:solidFill>
                <a:latin typeface="Fira Code"/>
                <a:ea typeface="Fira Code"/>
                <a:cs typeface="Fira Code"/>
                <a:sym typeface="Fira Code"/>
              </a:rPr>
              <a:t>!= nullptr</a:t>
            </a: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q</a:t>
            </a:r>
            <a:r>
              <a:rPr i="0" lang="en-US" sz="1400" u="none" cap="none" strike="noStrike">
                <a:solidFill>
                  <a:schemeClr val="dk1"/>
                </a:solidFill>
                <a:latin typeface="Fira Code"/>
                <a:ea typeface="Fira Code"/>
                <a:cs typeface="Fira Code"/>
                <a:sym typeface="Fira Code"/>
              </a:rPr>
              <a:t>.push(</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-&gt;left); </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if (</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-&gt;right != nullptr)</a:t>
            </a:r>
            <a:r>
              <a:rPr b="1" i="0" lang="en-US" sz="1400" u="none" cap="none" strike="noStrike">
                <a:solidFill>
                  <a:schemeClr val="dk1"/>
                </a:solidFill>
                <a:latin typeface="Fira Code"/>
                <a:ea typeface="Fira Code"/>
                <a:cs typeface="Fira Code"/>
                <a:sym typeface="Fira Code"/>
              </a:rPr>
              <a:t> q</a:t>
            </a:r>
            <a:r>
              <a:rPr i="0" lang="en-US" sz="1400" u="none" cap="none" strike="noStrike">
                <a:solidFill>
                  <a:schemeClr val="dk1"/>
                </a:solidFill>
                <a:latin typeface="Fira Code"/>
                <a:ea typeface="Fira Code"/>
                <a:cs typeface="Fira Code"/>
                <a:sym typeface="Fira Code"/>
              </a:rPr>
              <a:t>.push(</a:t>
            </a:r>
            <a:r>
              <a:rPr b="1" i="0" lang="en-US" sz="1400" u="none" cap="none" strike="noStrike">
                <a:solidFill>
                  <a:schemeClr val="dk1"/>
                </a:solidFill>
                <a:latin typeface="Fira Code"/>
                <a:ea typeface="Fira Code"/>
                <a:cs typeface="Fira Code"/>
                <a:sym typeface="Fira Code"/>
              </a:rPr>
              <a:t>temp</a:t>
            </a:r>
            <a:r>
              <a:rPr i="0" lang="en-US" sz="1400" u="none" cap="none" strike="noStrike">
                <a:solidFill>
                  <a:schemeClr val="dk1"/>
                </a:solidFill>
                <a:latin typeface="Fira Code"/>
                <a:ea typeface="Fira Code"/>
                <a:cs typeface="Fira Code"/>
                <a:sym typeface="Fira Code"/>
              </a:rPr>
              <a:t>-&gt;right); 	// push</a:t>
            </a:r>
            <a:r>
              <a:rPr lang="en-US">
                <a:solidFill>
                  <a:schemeClr val="dk1"/>
                </a:solidFill>
                <a:latin typeface="Fira Code"/>
                <a:ea typeface="Fira Code"/>
                <a:cs typeface="Fira Code"/>
                <a:sym typeface="Fira Code"/>
              </a:rPr>
              <a:t> </a:t>
            </a:r>
            <a:r>
              <a:rPr i="0" lang="en-US" sz="1400" u="none" cap="none" strike="noStrike">
                <a:solidFill>
                  <a:schemeClr val="dk1"/>
                </a:solidFill>
                <a:latin typeface="Fira Code"/>
                <a:ea typeface="Fira Code"/>
                <a:cs typeface="Fira Code"/>
                <a:sym typeface="Fira Code"/>
              </a:rPr>
              <a:t>its children</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if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 &lt; </a:t>
            </a: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 update minimum</a:t>
            </a:r>
            <a:endParaRPr i="0" sz="1400" u="none" cap="none" strike="noStrike">
              <a:solidFill>
                <a:schemeClr val="dk1"/>
              </a:solidFill>
              <a:latin typeface="Fira Code"/>
              <a:ea typeface="Fira Code"/>
              <a:cs typeface="Fira Code"/>
              <a:sym typeface="Fira Code"/>
            </a:endParaRPr>
          </a:p>
          <a:p>
            <a:pPr indent="457200" lvl="0" marL="9144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minimum_sum</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level_sum</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1371600" marR="0" rtl="0" algn="l">
              <a:lnSpc>
                <a:spcPct val="115000"/>
              </a:lnSpc>
              <a:spcBef>
                <a:spcPts val="0"/>
              </a:spcBef>
              <a:spcAft>
                <a:spcPts val="0"/>
              </a:spcAft>
              <a:buClr>
                <a:srgbClr val="000000"/>
              </a:buClr>
              <a:buSzPts val="1400"/>
              <a:buFont typeface="Arial"/>
              <a:buNone/>
            </a:pPr>
            <a:r>
              <a:rPr b="1" i="0" lang="en-US" sz="1400" u="none" cap="none" strike="noStrike">
                <a:solidFill>
                  <a:schemeClr val="dk1"/>
                </a:solidFill>
                <a:latin typeface="Fira Code"/>
                <a:ea typeface="Fira Code"/>
                <a:cs typeface="Fira Code"/>
                <a:sym typeface="Fira Code"/>
              </a:rPr>
              <a:t>minimum_level</a:t>
            </a:r>
            <a:r>
              <a:rPr i="0" lang="en-US" sz="1400" u="none" cap="none" strike="noStrike">
                <a:solidFill>
                  <a:schemeClr val="dk1"/>
                </a:solidFill>
                <a:latin typeface="Fira Code"/>
                <a:ea typeface="Fira Code"/>
                <a:cs typeface="Fira Code"/>
                <a:sym typeface="Fira Code"/>
              </a:rPr>
              <a:t> =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r>
              <a:rPr b="1" i="0" lang="en-US" sz="1400" u="none" cap="none" strike="noStrike">
                <a:solidFill>
                  <a:schemeClr val="dk1"/>
                </a:solidFill>
                <a:latin typeface="Fira Code"/>
                <a:ea typeface="Fira Code"/>
                <a:cs typeface="Fira Code"/>
                <a:sym typeface="Fira Code"/>
              </a:rPr>
              <a:t>level</a:t>
            </a:r>
            <a:r>
              <a:rPr i="0" lang="en-US" sz="1400" u="none" cap="none" strike="noStrike">
                <a:solidFill>
                  <a:schemeClr val="dk1"/>
                </a:solidFill>
                <a:latin typeface="Fira Code"/>
                <a:ea typeface="Fira Code"/>
                <a:cs typeface="Fira Code"/>
                <a:sym typeface="Fira Code"/>
              </a:rPr>
              <a:t>;												// update level</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	return </a:t>
            </a:r>
            <a:r>
              <a:rPr b="1" i="0" lang="en-US" sz="1400" u="none" cap="none" strike="noStrike">
                <a:solidFill>
                  <a:schemeClr val="dk1"/>
                </a:solidFill>
                <a:latin typeface="Fira Code"/>
                <a:ea typeface="Fira Code"/>
                <a:cs typeface="Fira Code"/>
                <a:sym typeface="Fira Code"/>
              </a:rPr>
              <a:t>minimum_level</a:t>
            </a:r>
            <a:r>
              <a:rPr i="0" lang="en-US" sz="1400" u="none" cap="none" strike="noStrike">
                <a:solidFill>
                  <a:schemeClr val="dk1"/>
                </a:solidFill>
                <a:latin typeface="Fira Code"/>
                <a:ea typeface="Fira Code"/>
                <a:cs typeface="Fira Code"/>
                <a:sym typeface="Fira Code"/>
              </a:rPr>
              <a:t>;</a:t>
            </a:r>
            <a:endParaRPr i="0" sz="14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rgbClr val="000000"/>
              </a:buClr>
              <a:buSzPts val="1400"/>
              <a:buFont typeface="Arial"/>
              <a:buNone/>
            </a:pPr>
            <a:r>
              <a:rPr i="0" lang="en-US" sz="1400" u="none" cap="none" strike="noStrike">
                <a:solidFill>
                  <a:schemeClr val="dk1"/>
                </a:solidFill>
                <a:latin typeface="Fira Code"/>
                <a:ea typeface="Fira Code"/>
                <a:cs typeface="Fira Code"/>
                <a:sym typeface="Fira Code"/>
              </a:rPr>
              <a:t>}</a:t>
            </a:r>
            <a:endParaRPr i="0" sz="1400" u="none" cap="none" strike="noStrike">
              <a:solidFill>
                <a:srgbClr val="000000"/>
              </a:solidFill>
              <a:latin typeface="Fira Code"/>
              <a:ea typeface="Fira Code"/>
              <a:cs typeface="Fira Code"/>
              <a:sym typeface="Fira Code"/>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325" name="Shape 325"/>
        <p:cNvGrpSpPr/>
        <p:nvPr/>
      </p:nvGrpSpPr>
      <p:grpSpPr>
        <a:xfrm>
          <a:off x="0" y="0"/>
          <a:ext cx="0" cy="0"/>
          <a:chOff x="0" y="0"/>
          <a:chExt cx="0" cy="0"/>
        </a:xfrm>
      </p:grpSpPr>
      <p:sp>
        <p:nvSpPr>
          <p:cNvPr id="326" name="Google Shape;326;p47"/>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Tree Reconstruction</a:t>
            </a:r>
            <a:endParaRPr sz="6000">
              <a:solidFill>
                <a:srgbClr val="FFFFFF"/>
              </a:solidFill>
              <a:latin typeface="Mukta"/>
              <a:ea typeface="Mukta"/>
              <a:cs typeface="Mukta"/>
              <a:sym typeface="Mukt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8"/>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000000"/>
                </a:solidFill>
                <a:latin typeface="Mukta"/>
                <a:ea typeface="Mukta"/>
                <a:cs typeface="Mukta"/>
                <a:sym typeface="Mukta"/>
              </a:rPr>
              <a:t>Given the following traversals, draw a tree that would match the traversal results.</a:t>
            </a:r>
            <a:endParaRPr b="0" i="0" sz="28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rgbClr val="000000"/>
              </a:buClr>
              <a:buSzPts val="2800"/>
              <a:buFont typeface="Arial"/>
              <a:buNone/>
            </a:pPr>
            <a:r>
              <a:rPr b="0" i="0" lang="en-US" sz="2800" u="none" cap="none" strike="noStrike">
                <a:solidFill>
                  <a:srgbClr val="3F3F3F"/>
                </a:solidFill>
                <a:latin typeface="Mukta"/>
                <a:ea typeface="Mukta"/>
                <a:cs typeface="Mukta"/>
                <a:sym typeface="Mukta"/>
              </a:rPr>
              <a:t>In-order: 4, 8, 2, 5, 1, 6, 3, 7</a:t>
            </a:r>
            <a:endParaRPr b="0" i="0" sz="2800" u="none" cap="none" strike="noStrike">
              <a:solidFill>
                <a:srgbClr val="3F3F3F"/>
              </a:solidFill>
              <a:latin typeface="Mukta"/>
              <a:ea typeface="Mukta"/>
              <a:cs typeface="Mukta"/>
              <a:sym typeface="Mukta"/>
            </a:endParaRPr>
          </a:p>
          <a:p>
            <a:pPr indent="0" lvl="0" marL="0" marR="0" rtl="0" algn="l">
              <a:lnSpc>
                <a:spcPct val="90000"/>
              </a:lnSpc>
              <a:spcBef>
                <a:spcPts val="1400"/>
              </a:spcBef>
              <a:spcAft>
                <a:spcPts val="0"/>
              </a:spcAft>
              <a:buClr>
                <a:srgbClr val="000000"/>
              </a:buClr>
              <a:buSzPts val="2800"/>
              <a:buFont typeface="Arial"/>
              <a:buNone/>
            </a:pPr>
            <a:r>
              <a:rPr b="0" i="0" lang="en-US" sz="2800" u="none" cap="none" strike="noStrike">
                <a:solidFill>
                  <a:srgbClr val="3F3F3F"/>
                </a:solidFill>
                <a:latin typeface="Mukta"/>
                <a:ea typeface="Mukta"/>
                <a:cs typeface="Mukta"/>
                <a:sym typeface="Mukta"/>
              </a:rPr>
              <a:t>Post-order: 8, 4, 5, 2, 6, 7, 3, 1</a:t>
            </a:r>
            <a:endParaRPr b="0" i="0" sz="2800" u="none" cap="none" strike="noStrike">
              <a:solidFill>
                <a:srgbClr val="3F3F3F"/>
              </a:solidFill>
              <a:latin typeface="Mukta"/>
              <a:ea typeface="Mukta"/>
              <a:cs typeface="Mukta"/>
              <a:sym typeface="Mukta"/>
            </a:endParaRPr>
          </a:p>
          <a:p>
            <a:pPr indent="0" lvl="0" marL="0" marR="0" rtl="0" algn="l">
              <a:lnSpc>
                <a:spcPct val="90000"/>
              </a:lnSpc>
              <a:spcBef>
                <a:spcPts val="1400"/>
              </a:spcBef>
              <a:spcAft>
                <a:spcPts val="0"/>
              </a:spcAft>
              <a:buClr>
                <a:srgbClr val="E48312"/>
              </a:buClr>
              <a:buSzPts val="2000"/>
              <a:buFont typeface="Calibri"/>
              <a:buNone/>
            </a:pPr>
            <a:r>
              <a:t/>
            </a:r>
            <a:endParaRPr b="0" i="0" sz="2800" u="none" cap="none" strike="noStrike">
              <a:solidFill>
                <a:srgbClr val="3F3F3F"/>
              </a:solidFill>
              <a:latin typeface="Mukta"/>
              <a:ea typeface="Mukta"/>
              <a:cs typeface="Mukta"/>
              <a:sym typeface="Mukta"/>
            </a:endParaRPr>
          </a:p>
        </p:txBody>
      </p:sp>
      <p:sp>
        <p:nvSpPr>
          <p:cNvPr id="333" name="Google Shape;333;p4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idx="4294967295" type="body"/>
          </p:nvPr>
        </p:nvSpPr>
        <p:spPr>
          <a:xfrm>
            <a:off x="425975" y="1271875"/>
            <a:ext cx="11472300" cy="5412900"/>
          </a:xfrm>
          <a:prstGeom prst="rect">
            <a:avLst/>
          </a:prstGeom>
          <a:noFill/>
          <a:ln>
            <a:noFill/>
          </a:ln>
        </p:spPr>
        <p:txBody>
          <a:bodyPr anchorCtr="0" anchor="t" bIns="45700" lIns="91425" spcFirstLastPara="1" rIns="91425" wrap="square" tIns="45700">
            <a:noAutofit/>
          </a:bodyPr>
          <a:lstStyle/>
          <a:p>
            <a:pPr indent="-406400" lvl="0" marL="457200" rtl="0" algn="l">
              <a:lnSpc>
                <a:spcPct val="115000"/>
              </a:lnSpc>
              <a:spcBef>
                <a:spcPts val="0"/>
              </a:spcBef>
              <a:spcAft>
                <a:spcPts val="0"/>
              </a:spcAft>
              <a:buSzPts val="2800"/>
              <a:buFont typeface="Mukta"/>
              <a:buChar char="•"/>
            </a:pPr>
            <a:r>
              <a:rPr lang="en-US">
                <a:latin typeface="Mukta"/>
                <a:ea typeface="Mukta"/>
                <a:cs typeface="Mukta"/>
                <a:sym typeface="Mukta"/>
              </a:rPr>
              <a:t>Handwritten Review</a:t>
            </a:r>
            <a:endParaRPr>
              <a:latin typeface="Mukta"/>
              <a:ea typeface="Mukta"/>
              <a:cs typeface="Mukta"/>
              <a:sym typeface="Mukta"/>
            </a:endParaRPr>
          </a:p>
          <a:p>
            <a:pPr indent="-406400" lvl="0" marL="457200" rtl="0" algn="l">
              <a:lnSpc>
                <a:spcPct val="115000"/>
              </a:lnSpc>
              <a:spcBef>
                <a:spcPts val="0"/>
              </a:spcBef>
              <a:spcAft>
                <a:spcPts val="0"/>
              </a:spcAft>
              <a:buSzPts val="2800"/>
              <a:buFont typeface="Mukta"/>
              <a:buChar char="•"/>
            </a:pPr>
            <a:r>
              <a:rPr lang="en-US">
                <a:latin typeface="Mukta"/>
                <a:ea typeface="Mukta"/>
                <a:cs typeface="Mukta"/>
                <a:sym typeface="Mukta"/>
              </a:rPr>
              <a:t>Tree Traversals</a:t>
            </a:r>
            <a:endParaRPr>
              <a:latin typeface="Mukta"/>
              <a:ea typeface="Mukta"/>
              <a:cs typeface="Mukta"/>
              <a:sym typeface="Mukta"/>
            </a:endParaRPr>
          </a:p>
          <a:p>
            <a:pPr indent="-406400" lvl="0" marL="457200" rtl="0" algn="l">
              <a:lnSpc>
                <a:spcPct val="115000"/>
              </a:lnSpc>
              <a:spcBef>
                <a:spcPts val="0"/>
              </a:spcBef>
              <a:spcAft>
                <a:spcPts val="0"/>
              </a:spcAft>
              <a:buSzPts val="2800"/>
              <a:buFont typeface="Mukta"/>
              <a:buChar char="•"/>
            </a:pPr>
            <a:r>
              <a:rPr lang="en-US">
                <a:latin typeface="Mukta"/>
                <a:ea typeface="Mukta"/>
                <a:cs typeface="Mukta"/>
                <a:sym typeface="Mukta"/>
              </a:rPr>
              <a:t>Binary Search Trees</a:t>
            </a:r>
            <a:endParaRPr>
              <a:latin typeface="Mukta"/>
              <a:ea typeface="Mukta"/>
              <a:cs typeface="Mukta"/>
              <a:sym typeface="Mukta"/>
            </a:endParaRPr>
          </a:p>
          <a:p>
            <a:pPr indent="-406400" lvl="0" marL="457200" rtl="0" algn="l">
              <a:lnSpc>
                <a:spcPct val="115000"/>
              </a:lnSpc>
              <a:spcBef>
                <a:spcPts val="0"/>
              </a:spcBef>
              <a:spcAft>
                <a:spcPts val="0"/>
              </a:spcAft>
              <a:buSzPts val="2800"/>
              <a:buFont typeface="Mukta"/>
              <a:buChar char="•"/>
            </a:pPr>
            <a:r>
              <a:rPr lang="en-US">
                <a:latin typeface="Mukta"/>
                <a:ea typeface="Mukta"/>
                <a:cs typeface="Mukta"/>
                <a:sym typeface="Mukta"/>
              </a:rPr>
              <a:t>AVL Trees</a:t>
            </a:r>
            <a:endParaRPr>
              <a:latin typeface="Mukta"/>
              <a:ea typeface="Mukta"/>
              <a:cs typeface="Mukta"/>
              <a:sym typeface="Mukta"/>
            </a:endParaRPr>
          </a:p>
          <a:p>
            <a:pPr indent="-406400" lvl="0" marL="457200" rtl="0" algn="l">
              <a:lnSpc>
                <a:spcPct val="115000"/>
              </a:lnSpc>
              <a:spcBef>
                <a:spcPts val="0"/>
              </a:spcBef>
              <a:spcAft>
                <a:spcPts val="0"/>
              </a:spcAft>
              <a:buSzPts val="2800"/>
              <a:buFont typeface="Mukta"/>
              <a:buChar char="•"/>
            </a:pPr>
            <a:r>
              <a:rPr lang="en-US">
                <a:latin typeface="Mukta"/>
                <a:ea typeface="Mukta"/>
                <a:cs typeface="Mukta"/>
                <a:sym typeface="Mukta"/>
              </a:rPr>
              <a:t>Handwritten Problem</a:t>
            </a:r>
            <a:endParaRPr>
              <a:latin typeface="Mukta"/>
              <a:ea typeface="Mukta"/>
              <a:cs typeface="Mukta"/>
              <a:sym typeface="Mukta"/>
            </a:endParaRPr>
          </a:p>
        </p:txBody>
      </p:sp>
      <p:sp>
        <p:nvSpPr>
          <p:cNvPr id="149" name="Google Shape;149;p2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Agenda</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9"/>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1,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1</a:t>
            </a:r>
            <a:endParaRPr b="0" i="0" sz="2000" u="none" cap="none" strike="noStrike">
              <a:solidFill>
                <a:srgbClr val="3F3F3F"/>
              </a:solidFill>
              <a:latin typeface="Calibri"/>
              <a:ea typeface="Calibri"/>
              <a:cs typeface="Calibri"/>
              <a:sym typeface="Calibri"/>
            </a:endParaRPr>
          </a:p>
        </p:txBody>
      </p:sp>
      <p:sp>
        <p:nvSpPr>
          <p:cNvPr id="339" name="Google Shape;339;p49"/>
          <p:cNvSpPr/>
          <p:nvPr/>
        </p:nvSpPr>
        <p:spPr>
          <a:xfrm>
            <a:off x="4492488" y="2374825"/>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49"/>
          <p:cNvSpPr txBox="1"/>
          <p:nvPr/>
        </p:nvSpPr>
        <p:spPr>
          <a:xfrm>
            <a:off x="1102800" y="3630025"/>
            <a:ext cx="4810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Calibri"/>
                <a:ea typeface="Calibri"/>
                <a:cs typeface="Calibri"/>
                <a:sym typeface="Calibri"/>
              </a:rPr>
              <a:t>What do we know about the last element in the post-order (or the first element in the pre-order)?</a:t>
            </a:r>
            <a:r>
              <a:rPr b="0" i="0" lang="en-U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41" name="Google Shape;341;p4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0"/>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1,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1</a:t>
            </a:r>
            <a:endParaRPr b="0" i="0" sz="2000" u="none" cap="none" strike="noStrike">
              <a:solidFill>
                <a:srgbClr val="3F3F3F"/>
              </a:solidFill>
              <a:latin typeface="Calibri"/>
              <a:ea typeface="Calibri"/>
              <a:cs typeface="Calibri"/>
              <a:sym typeface="Calibri"/>
            </a:endParaRPr>
          </a:p>
        </p:txBody>
      </p:sp>
      <p:sp>
        <p:nvSpPr>
          <p:cNvPr id="347" name="Google Shape;347;p50"/>
          <p:cNvSpPr/>
          <p:nvPr/>
        </p:nvSpPr>
        <p:spPr>
          <a:xfrm>
            <a:off x="4492488" y="2356825"/>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50"/>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349" name="Google Shape;349;p5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
        <p:nvSpPr>
          <p:cNvPr id="350" name="Google Shape;350;p50"/>
          <p:cNvSpPr txBox="1"/>
          <p:nvPr/>
        </p:nvSpPr>
        <p:spPr>
          <a:xfrm>
            <a:off x="1102800" y="3630025"/>
            <a:ext cx="4810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Calibri"/>
                <a:ea typeface="Calibri"/>
                <a:cs typeface="Calibri"/>
                <a:sym typeface="Calibri"/>
              </a:rPr>
              <a:t>What do we know about the last element in the post-order (or the first element in the pre-order)?</a:t>
            </a:r>
            <a:endParaRPr b="0" i="0" sz="24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US" sz="3000" u="none" cap="none" strike="noStrike">
                <a:solidFill>
                  <a:srgbClr val="000000"/>
                </a:solidFill>
                <a:latin typeface="Mukta"/>
                <a:ea typeface="Mukta"/>
                <a:cs typeface="Mukta"/>
                <a:sym typeface="Mukta"/>
              </a:rPr>
              <a:t>It’s the root!</a:t>
            </a:r>
            <a:r>
              <a:rPr b="0" i="0" lang="en-US" sz="3000" u="none" cap="none" strike="noStrike">
                <a:solidFill>
                  <a:srgbClr val="000000"/>
                </a:solidFill>
                <a:latin typeface="Mukta"/>
                <a:ea typeface="Mukta"/>
                <a:cs typeface="Mukta"/>
                <a:sym typeface="Mukta"/>
              </a:rPr>
              <a:t> </a:t>
            </a:r>
            <a:endParaRPr b="0" i="0" sz="3000" u="none" cap="none" strike="noStrike">
              <a:solidFill>
                <a:srgbClr val="000000"/>
              </a:solidFill>
              <a:latin typeface="Mukta"/>
              <a:ea typeface="Mukta"/>
              <a:cs typeface="Mukta"/>
              <a:sym typeface="Mukt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1"/>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1,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1</a:t>
            </a:r>
            <a:endParaRPr b="0" i="0" sz="2000" u="none" cap="none" strike="noStrike">
              <a:solidFill>
                <a:srgbClr val="3F3F3F"/>
              </a:solidFill>
              <a:latin typeface="Calibri"/>
              <a:ea typeface="Calibri"/>
              <a:cs typeface="Calibri"/>
              <a:sym typeface="Calibri"/>
            </a:endParaRPr>
          </a:p>
        </p:txBody>
      </p:sp>
      <p:sp>
        <p:nvSpPr>
          <p:cNvPr id="356" name="Google Shape;356;p51"/>
          <p:cNvSpPr/>
          <p:nvPr/>
        </p:nvSpPr>
        <p:spPr>
          <a:xfrm>
            <a:off x="4510488" y="2342175"/>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51"/>
          <p:cNvSpPr txBox="1"/>
          <p:nvPr/>
        </p:nvSpPr>
        <p:spPr>
          <a:xfrm>
            <a:off x="1102800" y="3630025"/>
            <a:ext cx="43068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What do we know about the elements to the left and right of a node in the in-order traversal?</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51"/>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359" name="Google Shape;359;p51"/>
          <p:cNvCxnSpPr/>
          <p:nvPr/>
        </p:nvCxnSpPr>
        <p:spPr>
          <a:xfrm>
            <a:off x="3434750"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360" name="Google Shape;360;p51"/>
          <p:cNvCxnSpPr/>
          <p:nvPr/>
        </p:nvCxnSpPr>
        <p:spPr>
          <a:xfrm>
            <a:off x="3656075" y="1845725"/>
            <a:ext cx="0" cy="459600"/>
          </a:xfrm>
          <a:prstGeom prst="straightConnector1">
            <a:avLst/>
          </a:prstGeom>
          <a:noFill/>
          <a:ln cap="flat" cmpd="sng" w="28575">
            <a:solidFill>
              <a:srgbClr val="FF0000"/>
            </a:solidFill>
            <a:prstDash val="solid"/>
            <a:round/>
            <a:headEnd len="sm" w="sm" type="none"/>
            <a:tailEnd len="sm" w="sm" type="none"/>
          </a:ln>
        </p:spPr>
      </p:cxnSp>
      <p:sp>
        <p:nvSpPr>
          <p:cNvPr id="361" name="Google Shape;361;p5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2"/>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1,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1</a:t>
            </a:r>
            <a:endParaRPr b="0" i="0" sz="2000" u="none" cap="none" strike="noStrike">
              <a:solidFill>
                <a:srgbClr val="3F3F3F"/>
              </a:solidFill>
              <a:latin typeface="Calibri"/>
              <a:ea typeface="Calibri"/>
              <a:cs typeface="Calibri"/>
              <a:sym typeface="Calibri"/>
            </a:endParaRPr>
          </a:p>
        </p:txBody>
      </p:sp>
      <p:sp>
        <p:nvSpPr>
          <p:cNvPr id="367" name="Google Shape;367;p52"/>
          <p:cNvSpPr txBox="1"/>
          <p:nvPr/>
        </p:nvSpPr>
        <p:spPr>
          <a:xfrm>
            <a:off x="1102800" y="3630025"/>
            <a:ext cx="43068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What do we know about the elements to the left and right of a node in the in-order traversal?</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100"/>
              <a:buFont typeface="Arial"/>
              <a:buNone/>
            </a:pPr>
            <a:r>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400"/>
              <a:buFont typeface="Arial"/>
              <a:buNone/>
            </a:pPr>
            <a:r>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52"/>
          <p:cNvSpPr/>
          <p:nvPr/>
        </p:nvSpPr>
        <p:spPr>
          <a:xfrm>
            <a:off x="4510513" y="2374825"/>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52"/>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370" name="Google Shape;370;p52"/>
          <p:cNvCxnSpPr/>
          <p:nvPr/>
        </p:nvCxnSpPr>
        <p:spPr>
          <a:xfrm>
            <a:off x="3434750"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371" name="Google Shape;371;p52"/>
          <p:cNvCxnSpPr/>
          <p:nvPr/>
        </p:nvCxnSpPr>
        <p:spPr>
          <a:xfrm>
            <a:off x="3656075" y="1845725"/>
            <a:ext cx="0" cy="459600"/>
          </a:xfrm>
          <a:prstGeom prst="straightConnector1">
            <a:avLst/>
          </a:prstGeom>
          <a:noFill/>
          <a:ln cap="flat" cmpd="sng" w="28575">
            <a:solidFill>
              <a:srgbClr val="FF0000"/>
            </a:solidFill>
            <a:prstDash val="solid"/>
            <a:round/>
            <a:headEnd len="sm" w="sm" type="none"/>
            <a:tailEnd len="sm" w="sm" type="none"/>
          </a:ln>
        </p:spPr>
      </p:cxnSp>
      <p:sp>
        <p:nvSpPr>
          <p:cNvPr id="372" name="Google Shape;372;p52"/>
          <p:cNvSpPr txBox="1"/>
          <p:nvPr/>
        </p:nvSpPr>
        <p:spPr>
          <a:xfrm>
            <a:off x="1097275" y="4918050"/>
            <a:ext cx="6408900" cy="126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Arial"/>
              <a:buNone/>
            </a:pPr>
            <a:r>
              <a:rPr b="1" i="0" lang="en-US" sz="2400" u="none" cap="none" strike="noStrike">
                <a:solidFill>
                  <a:schemeClr val="dk1"/>
                </a:solidFill>
                <a:latin typeface="Mukta"/>
                <a:ea typeface="Mukta"/>
                <a:cs typeface="Mukta"/>
                <a:sym typeface="Mukta"/>
              </a:rPr>
              <a:t>Elements to the left are in its left subtree</a:t>
            </a:r>
            <a:endParaRPr b="1"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400"/>
              <a:buFont typeface="Arial"/>
              <a:buNone/>
            </a:pPr>
            <a:r>
              <a:rPr b="1" i="0" lang="en-US" sz="2400" u="none" cap="none" strike="noStrike">
                <a:solidFill>
                  <a:schemeClr val="dk1"/>
                </a:solidFill>
                <a:latin typeface="Mukta"/>
                <a:ea typeface="Mukta"/>
                <a:cs typeface="Mukta"/>
                <a:sym typeface="Mukta"/>
              </a:rPr>
              <a:t>Elements to the right are in its right subtree</a:t>
            </a:r>
            <a:endParaRPr b="1"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400"/>
              <a:buFont typeface="Arial"/>
              <a:buNone/>
            </a:pPr>
            <a:r>
              <a:t/>
            </a:r>
            <a:endParaRPr sz="2400">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400"/>
              <a:buFont typeface="Arial"/>
              <a:buNone/>
            </a:pPr>
            <a:r>
              <a:rPr lang="en-US" sz="2400">
                <a:solidFill>
                  <a:schemeClr val="dk1"/>
                </a:solidFill>
                <a:latin typeface="Mukta"/>
                <a:ea typeface="Mukta"/>
                <a:cs typeface="Mukta"/>
                <a:sym typeface="Mukta"/>
              </a:rPr>
              <a:t>Recursively reconstruct both, and you're done :)</a:t>
            </a:r>
            <a:endParaRPr sz="2400">
              <a:solidFill>
                <a:schemeClr val="dk1"/>
              </a:solidFill>
              <a:latin typeface="Mukta"/>
              <a:ea typeface="Mukta"/>
              <a:cs typeface="Mukta"/>
              <a:sym typeface="Mukta"/>
            </a:endParaRPr>
          </a:p>
        </p:txBody>
      </p:sp>
      <p:sp>
        <p:nvSpPr>
          <p:cNvPr id="373" name="Google Shape;373;p5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3"/>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379" name="Google Shape;379;p53"/>
          <p:cNvSpPr txBox="1"/>
          <p:nvPr/>
        </p:nvSpPr>
        <p:spPr>
          <a:xfrm>
            <a:off x="1102800" y="3630025"/>
            <a:ext cx="54225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Let’s just look at its left subtree for now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What is the root of its left subtree?</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53"/>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381" name="Google Shape;381;p53"/>
          <p:cNvSpPr/>
          <p:nvPr/>
        </p:nvSpPr>
        <p:spPr>
          <a:xfrm rot="-5400000">
            <a:off x="2663850" y="1489575"/>
            <a:ext cx="255300" cy="1125900"/>
          </a:xfrm>
          <a:prstGeom prst="rightBracket">
            <a:avLst>
              <a:gd fmla="val 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5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4"/>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388" name="Google Shape;388;p54"/>
          <p:cNvSpPr txBox="1"/>
          <p:nvPr/>
        </p:nvSpPr>
        <p:spPr>
          <a:xfrm>
            <a:off x="1102800" y="3630025"/>
            <a:ext cx="54225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Let’s just look at its left subtree for now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What is the root of its left subtree?</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100"/>
              <a:buFont typeface="Arial"/>
              <a:buNone/>
            </a:pPr>
            <a:r>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400"/>
              <a:buFont typeface="Arial"/>
              <a:buNone/>
            </a:pPr>
            <a:r>
              <a:rPr b="1" i="0" lang="en-US" sz="2400" u="none" cap="none" strike="noStrike">
                <a:solidFill>
                  <a:schemeClr val="dk1"/>
                </a:solidFill>
                <a:latin typeface="Mukta"/>
                <a:ea typeface="Mukta"/>
                <a:cs typeface="Mukta"/>
                <a:sym typeface="Mukta"/>
              </a:rPr>
              <a:t>2, because it’s the last of those elements in the post-order</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54"/>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390" name="Google Shape;390;p54"/>
          <p:cNvSpPr/>
          <p:nvPr/>
        </p:nvSpPr>
        <p:spPr>
          <a:xfrm rot="-5400000">
            <a:off x="2663850" y="1489575"/>
            <a:ext cx="255300" cy="1125900"/>
          </a:xfrm>
          <a:prstGeom prst="rightBracket">
            <a:avLst>
              <a:gd fmla="val 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54"/>
          <p:cNvSpPr/>
          <p:nvPr/>
        </p:nvSpPr>
        <p:spPr>
          <a:xfrm>
            <a:off x="3304413" y="2354337"/>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2" name="Google Shape;392;p54"/>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393" name="Google Shape;393;p54"/>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394" name="Google Shape;394;p5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5"/>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2,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00" name="Google Shape;400;p55"/>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Split in-order at 2 and repeat!</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2400" u="none" cap="none" strike="noStrike">
              <a:solidFill>
                <a:schemeClr val="dk1"/>
              </a:solidFill>
              <a:latin typeface="Mukta"/>
              <a:ea typeface="Mukta"/>
              <a:cs typeface="Mukta"/>
              <a:sym typeface="Mukta"/>
            </a:endParaRPr>
          </a:p>
        </p:txBody>
      </p:sp>
      <p:sp>
        <p:nvSpPr>
          <p:cNvPr id="401" name="Google Shape;401;p55"/>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402" name="Google Shape;402;p55"/>
          <p:cNvSpPr/>
          <p:nvPr/>
        </p:nvSpPr>
        <p:spPr>
          <a:xfrm>
            <a:off x="3304438" y="2363337"/>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3" name="Google Shape;403;p55"/>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04" name="Google Shape;404;p55"/>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05" name="Google Shape;405;p55"/>
          <p:cNvCxnSpPr/>
          <p:nvPr/>
        </p:nvCxnSpPr>
        <p:spPr>
          <a:xfrm>
            <a:off x="2825925"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06" name="Google Shape;406;p55"/>
          <p:cNvCxnSpPr/>
          <p:nvPr/>
        </p:nvCxnSpPr>
        <p:spPr>
          <a:xfrm>
            <a:off x="3047250" y="1845725"/>
            <a:ext cx="0" cy="459600"/>
          </a:xfrm>
          <a:prstGeom prst="straightConnector1">
            <a:avLst/>
          </a:prstGeom>
          <a:noFill/>
          <a:ln cap="flat" cmpd="sng" w="28575">
            <a:solidFill>
              <a:srgbClr val="FF0000"/>
            </a:solidFill>
            <a:prstDash val="solid"/>
            <a:round/>
            <a:headEnd len="sm" w="sm" type="none"/>
            <a:tailEnd len="sm" w="sm" type="none"/>
          </a:ln>
        </p:spPr>
      </p:cxnSp>
      <p:sp>
        <p:nvSpPr>
          <p:cNvPr id="407" name="Google Shape;407;p5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6"/>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5,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5, </a:t>
            </a:r>
            <a:r>
              <a:rPr b="0" i="0" lang="en-US" sz="2400" u="none" cap="none" strike="noStrike">
                <a:solidFill>
                  <a:srgbClr val="B7B7B7"/>
                </a:solidFill>
                <a:latin typeface="Calibri"/>
                <a:ea typeface="Calibri"/>
                <a:cs typeface="Calibri"/>
                <a:sym typeface="Calibri"/>
              </a:rPr>
              <a:t>2,</a:t>
            </a:r>
            <a:r>
              <a:rPr b="0" i="0" lang="en-US" sz="2400" u="none" cap="none" strike="noStrike">
                <a:solidFill>
                  <a:srgbClr val="3F3F3F"/>
                </a:solidFill>
                <a:latin typeface="Calibri"/>
                <a:ea typeface="Calibri"/>
                <a:cs typeface="Calibri"/>
                <a:sym typeface="Calibri"/>
              </a:rPr>
              <a:t>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13" name="Google Shape;413;p56"/>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5 is to the right of 2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56"/>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15" name="Google Shape;415;p56"/>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16" name="Google Shape;416;p56"/>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17" name="Google Shape;417;p56"/>
          <p:cNvCxnSpPr/>
          <p:nvPr/>
        </p:nvCxnSpPr>
        <p:spPr>
          <a:xfrm>
            <a:off x="2825925"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18" name="Google Shape;418;p56"/>
          <p:cNvCxnSpPr/>
          <p:nvPr/>
        </p:nvCxnSpPr>
        <p:spPr>
          <a:xfrm>
            <a:off x="3047250"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19" name="Google Shape;419;p56"/>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420" name="Google Shape;420;p56"/>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421" name="Google Shape;421;p5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57"/>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2,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4, </a:t>
            </a:r>
            <a:r>
              <a:rPr b="0" i="0" lang="en-US" sz="2400" u="none" cap="none" strike="noStrike">
                <a:solidFill>
                  <a:srgbClr val="B7B7B7"/>
                </a:solidFill>
                <a:latin typeface="Calibri"/>
                <a:ea typeface="Calibri"/>
                <a:cs typeface="Calibri"/>
                <a:sym typeface="Calibri"/>
              </a:rPr>
              <a:t>5, 2,</a:t>
            </a:r>
            <a:r>
              <a:rPr b="0" i="0" lang="en-US" sz="2400" u="none" cap="none" strike="noStrike">
                <a:solidFill>
                  <a:srgbClr val="3F3F3F"/>
                </a:solidFill>
                <a:latin typeface="Calibri"/>
                <a:ea typeface="Calibri"/>
                <a:cs typeface="Calibri"/>
                <a:sym typeface="Calibri"/>
              </a:rPr>
              <a:t>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27" name="Google Shape;427;p57"/>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4 is after 8, so it’s the root of 2’s left subtree</a:t>
            </a:r>
            <a:endParaRPr b="0" i="0" sz="1400" u="none" cap="none" strike="noStrike">
              <a:solidFill>
                <a:srgbClr val="000000"/>
              </a:solidFill>
              <a:latin typeface="Arial"/>
              <a:ea typeface="Arial"/>
              <a:cs typeface="Arial"/>
              <a:sym typeface="Arial"/>
            </a:endParaRPr>
          </a:p>
        </p:txBody>
      </p:sp>
      <p:sp>
        <p:nvSpPr>
          <p:cNvPr id="428" name="Google Shape;428;p57"/>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29" name="Google Shape;429;p57"/>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30" name="Google Shape;430;p57"/>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31" name="Google Shape;431;p57"/>
          <p:cNvCxnSpPr/>
          <p:nvPr/>
        </p:nvCxnSpPr>
        <p:spPr>
          <a:xfrm>
            <a:off x="2825925"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32" name="Google Shape;432;p57"/>
          <p:cNvCxnSpPr/>
          <p:nvPr/>
        </p:nvCxnSpPr>
        <p:spPr>
          <a:xfrm>
            <a:off x="3029225"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33" name="Google Shape;433;p57"/>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434" name="Google Shape;434;p57"/>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435" name="Google Shape;435;p57"/>
          <p:cNvSpPr/>
          <p:nvPr/>
        </p:nvSpPr>
        <p:spPr>
          <a:xfrm>
            <a:off x="2718550" y="2359937"/>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6" name="Google Shape;436;p57"/>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437" name="Google Shape;437;p57"/>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38" name="Google Shape;438;p5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8"/>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4, 8, </a:t>
            </a:r>
            <a:r>
              <a:rPr b="0" i="0" lang="en-US" sz="2400" u="none" cap="none" strike="noStrike">
                <a:solidFill>
                  <a:srgbClr val="B7B7B7"/>
                </a:solidFill>
                <a:latin typeface="Calibri"/>
                <a:ea typeface="Calibri"/>
                <a:cs typeface="Calibri"/>
                <a:sym typeface="Calibri"/>
              </a:rPr>
              <a:t>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8, </a:t>
            </a:r>
            <a:r>
              <a:rPr b="0" i="0" lang="en-US" sz="2400" u="none" cap="none" strike="noStrike">
                <a:solidFill>
                  <a:srgbClr val="B7B7B7"/>
                </a:solidFill>
                <a:latin typeface="Calibri"/>
                <a:ea typeface="Calibri"/>
                <a:cs typeface="Calibri"/>
                <a:sym typeface="Calibri"/>
              </a:rPr>
              <a:t>4, 5, 2,</a:t>
            </a:r>
            <a:r>
              <a:rPr b="0" i="0" lang="en-US" sz="2400" u="none" cap="none" strike="noStrike">
                <a:solidFill>
                  <a:srgbClr val="3F3F3F"/>
                </a:solidFill>
                <a:latin typeface="Calibri"/>
                <a:ea typeface="Calibri"/>
                <a:cs typeface="Calibri"/>
                <a:sym typeface="Calibri"/>
              </a:rPr>
              <a:t>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44" name="Google Shape;444;p58"/>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8 is to the right of 4</a:t>
            </a:r>
            <a:endParaRPr b="0" i="0" sz="2400" u="none" cap="none" strike="noStrike">
              <a:solidFill>
                <a:schemeClr val="dk1"/>
              </a:solidFill>
              <a:latin typeface="Mukta"/>
              <a:ea typeface="Mukta"/>
              <a:cs typeface="Mukta"/>
              <a:sym typeface="Mukta"/>
            </a:endParaRPr>
          </a:p>
        </p:txBody>
      </p:sp>
      <p:sp>
        <p:nvSpPr>
          <p:cNvPr id="445" name="Google Shape;445;p58"/>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46" name="Google Shape;446;p58"/>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47" name="Google Shape;447;p58"/>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48" name="Google Shape;448;p58"/>
          <p:cNvCxnSpPr/>
          <p:nvPr/>
        </p:nvCxnSpPr>
        <p:spPr>
          <a:xfrm>
            <a:off x="2246575"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49" name="Google Shape;449;p58"/>
          <p:cNvCxnSpPr/>
          <p:nvPr/>
        </p:nvCxnSpPr>
        <p:spPr>
          <a:xfrm>
            <a:off x="2467900"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450" name="Google Shape;450;p58"/>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451" name="Google Shape;451;p58"/>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452" name="Google Shape;452;p58"/>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453" name="Google Shape;453;p58"/>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54" name="Google Shape;454;p58"/>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455" name="Google Shape;455;p58"/>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456" name="Google Shape;456;p5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154" name="Shape 154"/>
        <p:cNvGrpSpPr/>
        <p:nvPr/>
      </p:nvGrpSpPr>
      <p:grpSpPr>
        <a:xfrm>
          <a:off x="0" y="0"/>
          <a:ext cx="0" cy="0"/>
          <a:chOff x="0" y="0"/>
          <a:chExt cx="0" cy="0"/>
        </a:xfrm>
      </p:grpSpPr>
      <p:sp>
        <p:nvSpPr>
          <p:cNvPr id="155" name="Google Shape;155;p23"/>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Lab 7 Handwritten Review</a:t>
            </a:r>
            <a:endParaRPr sz="6000">
              <a:solidFill>
                <a:srgbClr val="FFFFFF"/>
              </a:solidFill>
              <a:latin typeface="Mukta"/>
              <a:ea typeface="Mukta"/>
              <a:cs typeface="Mukta"/>
              <a:sym typeface="Mukt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59"/>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a:t>
            </a:r>
            <a:r>
              <a:rPr b="0" i="0" lang="en-US" sz="2400" u="none" cap="none" strike="noStrike">
                <a:solidFill>
                  <a:srgbClr val="B7B7B7"/>
                </a:solidFill>
                <a:latin typeface="Calibri"/>
                <a:ea typeface="Calibri"/>
                <a:cs typeface="Calibri"/>
                <a:sym typeface="Calibri"/>
              </a:rPr>
              <a:t>4, 8, 2,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a:t>
            </a:r>
            <a:r>
              <a:rPr b="0" i="0" lang="en-US" sz="2400" u="none" cap="none" strike="noStrike">
                <a:solidFill>
                  <a:srgbClr val="B7B7B7"/>
                </a:solidFill>
                <a:latin typeface="Calibri"/>
                <a:ea typeface="Calibri"/>
                <a:cs typeface="Calibri"/>
                <a:sym typeface="Calibri"/>
              </a:rPr>
              <a:t>8, 4, 5, 2,</a:t>
            </a:r>
            <a:r>
              <a:rPr b="0" i="0" lang="en-US" sz="2400" u="none" cap="none" strike="noStrike">
                <a:solidFill>
                  <a:srgbClr val="3F3F3F"/>
                </a:solidFill>
                <a:latin typeface="Calibri"/>
                <a:ea typeface="Calibri"/>
                <a:cs typeface="Calibri"/>
                <a:sym typeface="Calibri"/>
              </a:rPr>
              <a:t>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62" name="Google Shape;462;p59"/>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Done with 1’s left subtree! </a:t>
            </a:r>
            <a:endParaRPr b="0" i="0" sz="2400" u="none" cap="none" strike="noStrike">
              <a:solidFill>
                <a:schemeClr val="dk1"/>
              </a:solidFill>
              <a:latin typeface="Mukta"/>
              <a:ea typeface="Mukta"/>
              <a:cs typeface="Mukta"/>
              <a:sym typeface="Mukta"/>
            </a:endParaRPr>
          </a:p>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Let’s grow its right one</a:t>
            </a:r>
            <a:endParaRPr b="0" i="0" sz="2400" u="none" cap="none" strike="noStrike">
              <a:solidFill>
                <a:schemeClr val="dk1"/>
              </a:solidFill>
              <a:latin typeface="Mukta"/>
              <a:ea typeface="Mukta"/>
              <a:cs typeface="Mukta"/>
              <a:sym typeface="Mukta"/>
            </a:endParaRPr>
          </a:p>
        </p:txBody>
      </p:sp>
      <p:sp>
        <p:nvSpPr>
          <p:cNvPr id="463" name="Google Shape;463;p59"/>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64" name="Google Shape;464;p59"/>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65" name="Google Shape;465;p59"/>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66" name="Google Shape;466;p59"/>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467" name="Google Shape;467;p59"/>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468" name="Google Shape;468;p59"/>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469" name="Google Shape;469;p59"/>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70" name="Google Shape;470;p59"/>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471" name="Google Shape;471;p59"/>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472" name="Google Shape;472;p59"/>
          <p:cNvSpPr/>
          <p:nvPr/>
        </p:nvSpPr>
        <p:spPr>
          <a:xfrm rot="-5400000">
            <a:off x="4004475" y="1610325"/>
            <a:ext cx="255300" cy="884400"/>
          </a:xfrm>
          <a:prstGeom prst="rightBracket">
            <a:avLst>
              <a:gd fmla="val 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5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60"/>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a:t>
            </a:r>
            <a:r>
              <a:rPr b="0" i="0" lang="en-US" sz="2400" u="none" cap="none" strike="noStrike">
                <a:solidFill>
                  <a:srgbClr val="B7B7B7"/>
                </a:solidFill>
                <a:latin typeface="Calibri"/>
                <a:ea typeface="Calibri"/>
                <a:cs typeface="Calibri"/>
                <a:sym typeface="Calibri"/>
              </a:rPr>
              <a:t>4, 8, 2,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a:t>
            </a:r>
            <a:r>
              <a:rPr b="0" i="0" lang="en-US" sz="2400" u="none" cap="none" strike="noStrike">
                <a:solidFill>
                  <a:srgbClr val="B7B7B7"/>
                </a:solidFill>
                <a:latin typeface="Calibri"/>
                <a:ea typeface="Calibri"/>
                <a:cs typeface="Calibri"/>
                <a:sym typeface="Calibri"/>
              </a:rPr>
              <a:t>8, 4, 5, 2,</a:t>
            </a:r>
            <a:r>
              <a:rPr b="0" i="0" lang="en-US" sz="2400" u="none" cap="none" strike="noStrike">
                <a:solidFill>
                  <a:srgbClr val="3F3F3F"/>
                </a:solidFill>
                <a:latin typeface="Calibri"/>
                <a:ea typeface="Calibri"/>
                <a:cs typeface="Calibri"/>
                <a:sym typeface="Calibri"/>
              </a:rPr>
              <a:t> 6, 7, 3,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79" name="Google Shape;479;p60"/>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3 is the root node</a:t>
            </a:r>
            <a:endParaRPr b="0" i="0" sz="2400" u="none" cap="none" strike="noStrike">
              <a:solidFill>
                <a:schemeClr val="dk1"/>
              </a:solidFill>
              <a:latin typeface="Mukta"/>
              <a:ea typeface="Mukta"/>
              <a:cs typeface="Mukta"/>
              <a:sym typeface="Mukta"/>
            </a:endParaRPr>
          </a:p>
        </p:txBody>
      </p:sp>
      <p:sp>
        <p:nvSpPr>
          <p:cNvPr id="480" name="Google Shape;480;p60"/>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481" name="Google Shape;481;p60"/>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482" name="Google Shape;482;p60"/>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483" name="Google Shape;483;p60"/>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484" name="Google Shape;484;p60"/>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485" name="Google Shape;485;p60"/>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486" name="Google Shape;486;p60"/>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487" name="Google Shape;487;p60"/>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488" name="Google Shape;488;p60"/>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489" name="Google Shape;489;p60"/>
          <p:cNvSpPr/>
          <p:nvPr/>
        </p:nvSpPr>
        <p:spPr>
          <a:xfrm rot="-5400000">
            <a:off x="4013500" y="1610325"/>
            <a:ext cx="255300" cy="884400"/>
          </a:xfrm>
          <a:prstGeom prst="rightBracket">
            <a:avLst>
              <a:gd fmla="val 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60"/>
          <p:cNvSpPr/>
          <p:nvPr/>
        </p:nvSpPr>
        <p:spPr>
          <a:xfrm>
            <a:off x="4202913" y="2345250"/>
            <a:ext cx="432600" cy="4326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60"/>
          <p:cNvSpPr/>
          <p:nvPr/>
        </p:nvSpPr>
        <p:spPr>
          <a:xfrm>
            <a:off x="9952285"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492" name="Google Shape;492;p60"/>
          <p:cNvCxnSpPr/>
          <p:nvPr/>
        </p:nvCxnSpPr>
        <p:spPr>
          <a:xfrm rot="10800000">
            <a:off x="9173937" y="2405125"/>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493" name="Google Shape;493;p6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1"/>
          <p:cNvSpPr txBox="1"/>
          <p:nvPr>
            <p:ph idx="4294967295"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a:t>
            </a:r>
            <a:r>
              <a:rPr b="0" i="0" lang="en-US" sz="2400" u="none" cap="none" strike="noStrike">
                <a:solidFill>
                  <a:srgbClr val="B7B7B7"/>
                </a:solidFill>
                <a:latin typeface="Calibri"/>
                <a:ea typeface="Calibri"/>
                <a:cs typeface="Calibri"/>
                <a:sym typeface="Calibri"/>
              </a:rPr>
              <a:t>4, 8, 2,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r>
              <a:rPr b="0" i="0" lang="en-US" sz="2400" u="none" cap="none" strike="noStrike">
                <a:solidFill>
                  <a:srgbClr val="3F3F3F"/>
                </a:solidFill>
                <a:latin typeface="Calibri"/>
                <a:ea typeface="Calibri"/>
                <a:cs typeface="Calibri"/>
                <a:sym typeface="Calibri"/>
              </a:rPr>
              <a:t> 6, 3, 7</a:t>
            </a:r>
            <a:endParaRPr b="0" i="0" sz="2000" u="none" cap="none" strike="noStrike">
              <a:solidFill>
                <a:srgbClr val="3F3F3F"/>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a:t>
            </a:r>
            <a:r>
              <a:rPr b="0" i="0" lang="en-US" sz="2400" u="none" cap="none" strike="noStrike">
                <a:solidFill>
                  <a:srgbClr val="B7B7B7"/>
                </a:solidFill>
                <a:latin typeface="Calibri"/>
                <a:ea typeface="Calibri"/>
                <a:cs typeface="Calibri"/>
                <a:sym typeface="Calibri"/>
              </a:rPr>
              <a:t>8, 4, 5, 2,</a:t>
            </a:r>
            <a:r>
              <a:rPr b="0" i="0" lang="en-US" sz="2400" u="none" cap="none" strike="noStrike">
                <a:solidFill>
                  <a:srgbClr val="3F3F3F"/>
                </a:solidFill>
                <a:latin typeface="Calibri"/>
                <a:ea typeface="Calibri"/>
                <a:cs typeface="Calibri"/>
                <a:sym typeface="Calibri"/>
              </a:rPr>
              <a:t> 6, 7, </a:t>
            </a:r>
            <a:r>
              <a:rPr b="0" i="0" lang="en-US" sz="2400" u="none" cap="none" strike="noStrike">
                <a:solidFill>
                  <a:srgbClr val="B7B7B7"/>
                </a:solidFill>
                <a:latin typeface="Calibri"/>
                <a:ea typeface="Calibri"/>
                <a:cs typeface="Calibri"/>
                <a:sym typeface="Calibri"/>
              </a:rPr>
              <a:t>3,</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499" name="Google Shape;499;p61"/>
          <p:cNvSpPr txBox="1"/>
          <p:nvPr/>
        </p:nvSpPr>
        <p:spPr>
          <a:xfrm>
            <a:off x="1102800" y="3630025"/>
            <a:ext cx="37530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6 is to the left of 3 and 7 is to the right </a:t>
            </a:r>
            <a:endParaRPr b="0" i="0" sz="2400" u="none" cap="none" strike="noStrike">
              <a:solidFill>
                <a:schemeClr val="dk1"/>
              </a:solidFill>
              <a:latin typeface="Mukta"/>
              <a:ea typeface="Mukta"/>
              <a:cs typeface="Mukta"/>
              <a:sym typeface="Mukta"/>
            </a:endParaRPr>
          </a:p>
        </p:txBody>
      </p:sp>
      <p:sp>
        <p:nvSpPr>
          <p:cNvPr id="500" name="Google Shape;500;p61"/>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501" name="Google Shape;501;p61"/>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502" name="Google Shape;502;p61"/>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503" name="Google Shape;503;p61"/>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504" name="Google Shape;504;p61"/>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505" name="Google Shape;505;p61"/>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506" name="Google Shape;506;p61"/>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07" name="Google Shape;507;p61"/>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508" name="Google Shape;508;p61"/>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509" name="Google Shape;509;p61"/>
          <p:cNvSpPr/>
          <p:nvPr/>
        </p:nvSpPr>
        <p:spPr>
          <a:xfrm>
            <a:off x="9952285"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510" name="Google Shape;510;p61"/>
          <p:cNvCxnSpPr/>
          <p:nvPr/>
        </p:nvCxnSpPr>
        <p:spPr>
          <a:xfrm rot="10800000">
            <a:off x="9173937" y="2405125"/>
            <a:ext cx="877200" cy="759900"/>
          </a:xfrm>
          <a:prstGeom prst="straightConnector1">
            <a:avLst/>
          </a:prstGeom>
          <a:noFill/>
          <a:ln cap="flat" cmpd="sng" w="9525">
            <a:solidFill>
              <a:srgbClr val="4A7EBB"/>
            </a:solidFill>
            <a:prstDash val="solid"/>
            <a:miter lim="8000"/>
            <a:headEnd len="sm" w="sm" type="none"/>
            <a:tailEnd len="sm" w="sm" type="none"/>
          </a:ln>
        </p:spPr>
      </p:cxnSp>
      <p:cxnSp>
        <p:nvCxnSpPr>
          <p:cNvPr id="511" name="Google Shape;511;p61"/>
          <p:cNvCxnSpPr/>
          <p:nvPr/>
        </p:nvCxnSpPr>
        <p:spPr>
          <a:xfrm>
            <a:off x="4029426"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512" name="Google Shape;512;p61"/>
          <p:cNvCxnSpPr/>
          <p:nvPr/>
        </p:nvCxnSpPr>
        <p:spPr>
          <a:xfrm>
            <a:off x="4250751" y="1845725"/>
            <a:ext cx="0" cy="459600"/>
          </a:xfrm>
          <a:prstGeom prst="straightConnector1">
            <a:avLst/>
          </a:prstGeom>
          <a:noFill/>
          <a:ln cap="flat" cmpd="sng" w="28575">
            <a:solidFill>
              <a:srgbClr val="FF0000"/>
            </a:solidFill>
            <a:prstDash val="solid"/>
            <a:round/>
            <a:headEnd len="sm" w="sm" type="none"/>
            <a:tailEnd len="sm" w="sm" type="none"/>
          </a:ln>
        </p:spPr>
      </p:cxnSp>
      <p:cxnSp>
        <p:nvCxnSpPr>
          <p:cNvPr id="513" name="Google Shape;513;p61"/>
          <p:cNvCxnSpPr/>
          <p:nvPr/>
        </p:nvCxnSpPr>
        <p:spPr>
          <a:xfrm flipH="1" rot="10800000">
            <a:off x="9535321" y="3562693"/>
            <a:ext cx="515700" cy="695700"/>
          </a:xfrm>
          <a:prstGeom prst="straightConnector1">
            <a:avLst/>
          </a:prstGeom>
          <a:noFill/>
          <a:ln cap="flat" cmpd="sng" w="9525">
            <a:solidFill>
              <a:srgbClr val="4A7EBB"/>
            </a:solidFill>
            <a:prstDash val="solid"/>
            <a:miter lim="8000"/>
            <a:headEnd len="sm" w="sm" type="none"/>
            <a:tailEnd len="sm" w="sm" type="none"/>
          </a:ln>
        </p:spPr>
      </p:cxnSp>
      <p:sp>
        <p:nvSpPr>
          <p:cNvPr id="514" name="Google Shape;514;p61"/>
          <p:cNvSpPr/>
          <p:nvPr/>
        </p:nvSpPr>
        <p:spPr>
          <a:xfrm>
            <a:off x="9197821" y="4258393"/>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515" name="Google Shape;515;p61"/>
          <p:cNvCxnSpPr/>
          <p:nvPr/>
        </p:nvCxnSpPr>
        <p:spPr>
          <a:xfrm rot="10800000">
            <a:off x="10528505" y="3562692"/>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516" name="Google Shape;516;p61"/>
          <p:cNvSpPr/>
          <p:nvPr/>
        </p:nvSpPr>
        <p:spPr>
          <a:xfrm>
            <a:off x="10763405" y="4295892"/>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7</a:t>
            </a:r>
            <a:endParaRPr b="0" i="0" sz="1400" u="none" cap="none" strike="noStrike">
              <a:solidFill>
                <a:srgbClr val="000000"/>
              </a:solidFill>
              <a:latin typeface="Arial"/>
              <a:ea typeface="Arial"/>
              <a:cs typeface="Arial"/>
              <a:sym typeface="Arial"/>
            </a:endParaRPr>
          </a:p>
        </p:txBody>
      </p:sp>
      <p:sp>
        <p:nvSpPr>
          <p:cNvPr id="517" name="Google Shape;517;p6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62"/>
          <p:cNvSpPr txBox="1"/>
          <p:nvPr>
            <p:ph idx="4294967295" type="body"/>
          </p:nvPr>
        </p:nvSpPr>
        <p:spPr>
          <a:xfrm>
            <a:off x="1097278" y="1845725"/>
            <a:ext cx="4757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In-order: </a:t>
            </a:r>
            <a:r>
              <a:rPr b="0" i="0" lang="en-US" sz="2400" u="none" cap="none" strike="noStrike">
                <a:solidFill>
                  <a:srgbClr val="B7B7B7"/>
                </a:solidFill>
                <a:latin typeface="Calibri"/>
                <a:ea typeface="Calibri"/>
                <a:cs typeface="Calibri"/>
                <a:sym typeface="Calibri"/>
              </a:rPr>
              <a:t>4, 8, 2,</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5,</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1, 6, 3, 7</a:t>
            </a:r>
            <a:endParaRPr b="0" i="0" sz="2000" u="none" cap="none" strike="noStrike">
              <a:solidFill>
                <a:srgbClr val="B7B7B7"/>
              </a:solidFill>
              <a:latin typeface="Calibri"/>
              <a:ea typeface="Calibri"/>
              <a:cs typeface="Calibri"/>
              <a:sym typeface="Calibri"/>
            </a:endParaRPr>
          </a:p>
          <a:p>
            <a:pPr indent="0" lvl="0" marL="0" marR="0" rtl="0" algn="l">
              <a:lnSpc>
                <a:spcPct val="90000"/>
              </a:lnSpc>
              <a:spcBef>
                <a:spcPts val="1400"/>
              </a:spcBef>
              <a:spcAft>
                <a:spcPts val="0"/>
              </a:spcAft>
              <a:buClr>
                <a:schemeClr val="accent1"/>
              </a:buClr>
              <a:buSzPts val="2000"/>
              <a:buFont typeface="Calibri"/>
              <a:buNone/>
            </a:pPr>
            <a:r>
              <a:rPr b="0" i="0" lang="en-US" sz="2400" u="none" cap="none" strike="noStrike">
                <a:solidFill>
                  <a:srgbClr val="3F3F3F"/>
                </a:solidFill>
                <a:latin typeface="Calibri"/>
                <a:ea typeface="Calibri"/>
                <a:cs typeface="Calibri"/>
                <a:sym typeface="Calibri"/>
              </a:rPr>
              <a:t>Post-order: </a:t>
            </a:r>
            <a:r>
              <a:rPr b="0" i="0" lang="en-US" sz="2400" u="none" cap="none" strike="noStrike">
                <a:solidFill>
                  <a:srgbClr val="B7B7B7"/>
                </a:solidFill>
                <a:latin typeface="Calibri"/>
                <a:ea typeface="Calibri"/>
                <a:cs typeface="Calibri"/>
                <a:sym typeface="Calibri"/>
              </a:rPr>
              <a:t>8, 4, 5, 2, 6, 7, 3,</a:t>
            </a:r>
            <a:r>
              <a:rPr b="0" i="0" lang="en-US" sz="2400" u="none" cap="none" strike="noStrike">
                <a:solidFill>
                  <a:srgbClr val="3F3F3F"/>
                </a:solidFill>
                <a:latin typeface="Calibri"/>
                <a:ea typeface="Calibri"/>
                <a:cs typeface="Calibri"/>
                <a:sym typeface="Calibri"/>
              </a:rPr>
              <a:t> </a:t>
            </a:r>
            <a:r>
              <a:rPr b="0" i="0" lang="en-US" sz="2400" u="none" cap="none" strike="noStrike">
                <a:solidFill>
                  <a:srgbClr val="B7B7B7"/>
                </a:solidFill>
                <a:latin typeface="Calibri"/>
                <a:ea typeface="Calibri"/>
                <a:cs typeface="Calibri"/>
                <a:sym typeface="Calibri"/>
              </a:rPr>
              <a:t>1</a:t>
            </a:r>
            <a:endParaRPr b="0" i="0" sz="2000" u="none" cap="none" strike="noStrike">
              <a:solidFill>
                <a:srgbClr val="B7B7B7"/>
              </a:solidFill>
              <a:latin typeface="Calibri"/>
              <a:ea typeface="Calibri"/>
              <a:cs typeface="Calibri"/>
              <a:sym typeface="Calibri"/>
            </a:endParaRPr>
          </a:p>
        </p:txBody>
      </p:sp>
      <p:sp>
        <p:nvSpPr>
          <p:cNvPr id="523" name="Google Shape;523;p62"/>
          <p:cNvSpPr txBox="1"/>
          <p:nvPr/>
        </p:nvSpPr>
        <p:spPr>
          <a:xfrm>
            <a:off x="1102800" y="3630025"/>
            <a:ext cx="4009200" cy="17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All done!</a:t>
            </a:r>
            <a:endParaRPr b="0" i="0" sz="2400" u="none" cap="none" strike="noStrike">
              <a:solidFill>
                <a:schemeClr val="dk1"/>
              </a:solidFill>
              <a:latin typeface="Mukta"/>
              <a:ea typeface="Mukta"/>
              <a:cs typeface="Mukta"/>
              <a:sym typeface="Mukta"/>
            </a:endParaRPr>
          </a:p>
        </p:txBody>
      </p:sp>
      <p:sp>
        <p:nvSpPr>
          <p:cNvPr id="524" name="Google Shape;524;p62"/>
          <p:cNvSpPr/>
          <p:nvPr/>
        </p:nvSpPr>
        <p:spPr>
          <a:xfrm>
            <a:off x="8597911" y="192486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525" name="Google Shape;525;p62"/>
          <p:cNvCxnSpPr/>
          <p:nvPr/>
        </p:nvCxnSpPr>
        <p:spPr>
          <a:xfrm flipH="1" rot="10800000">
            <a:off x="7983362" y="2404992"/>
            <a:ext cx="713400" cy="759900"/>
          </a:xfrm>
          <a:prstGeom prst="straightConnector1">
            <a:avLst/>
          </a:prstGeom>
          <a:noFill/>
          <a:ln cap="flat" cmpd="sng" w="9525">
            <a:solidFill>
              <a:srgbClr val="4A7EBB"/>
            </a:solidFill>
            <a:prstDash val="solid"/>
            <a:miter lim="8000"/>
            <a:headEnd len="sm" w="sm" type="none"/>
            <a:tailEnd len="sm" w="sm" type="none"/>
          </a:ln>
        </p:spPr>
      </p:cxnSp>
      <p:sp>
        <p:nvSpPr>
          <p:cNvPr id="526" name="Google Shape;526;p62"/>
          <p:cNvSpPr/>
          <p:nvPr/>
        </p:nvSpPr>
        <p:spPr>
          <a:xfrm>
            <a:off x="7407317"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527" name="Google Shape;527;p62"/>
          <p:cNvCxnSpPr/>
          <p:nvPr/>
        </p:nvCxnSpPr>
        <p:spPr>
          <a:xfrm rot="10800000">
            <a:off x="7983522" y="3562804"/>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528" name="Google Shape;528;p62"/>
          <p:cNvSpPr/>
          <p:nvPr/>
        </p:nvSpPr>
        <p:spPr>
          <a:xfrm>
            <a:off x="8185422" y="424980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529" name="Google Shape;529;p62"/>
          <p:cNvCxnSpPr/>
          <p:nvPr/>
        </p:nvCxnSpPr>
        <p:spPr>
          <a:xfrm flipH="1" rot="10800000">
            <a:off x="6957338" y="3562805"/>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530" name="Google Shape;530;p62"/>
          <p:cNvSpPr/>
          <p:nvPr/>
        </p:nvSpPr>
        <p:spPr>
          <a:xfrm>
            <a:off x="6619838" y="421230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531" name="Google Shape;531;p62"/>
          <p:cNvSpPr/>
          <p:nvPr/>
        </p:nvSpPr>
        <p:spPr>
          <a:xfrm>
            <a:off x="7398016" y="5513058"/>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532" name="Google Shape;532;p62"/>
          <p:cNvCxnSpPr/>
          <p:nvPr/>
        </p:nvCxnSpPr>
        <p:spPr>
          <a:xfrm rot="10800000">
            <a:off x="7196116" y="4692558"/>
            <a:ext cx="539400" cy="820500"/>
          </a:xfrm>
          <a:prstGeom prst="straightConnector1">
            <a:avLst/>
          </a:prstGeom>
          <a:noFill/>
          <a:ln cap="flat" cmpd="sng" w="9525">
            <a:solidFill>
              <a:srgbClr val="4A7EBB"/>
            </a:solidFill>
            <a:prstDash val="solid"/>
            <a:miter lim="8000"/>
            <a:headEnd len="sm" w="sm" type="none"/>
            <a:tailEnd len="sm" w="sm" type="none"/>
          </a:ln>
        </p:spPr>
      </p:cxnSp>
      <p:sp>
        <p:nvSpPr>
          <p:cNvPr id="533" name="Google Shape;533;p62"/>
          <p:cNvSpPr/>
          <p:nvPr/>
        </p:nvSpPr>
        <p:spPr>
          <a:xfrm>
            <a:off x="9952285" y="30826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534" name="Google Shape;534;p62"/>
          <p:cNvCxnSpPr/>
          <p:nvPr/>
        </p:nvCxnSpPr>
        <p:spPr>
          <a:xfrm rot="10800000">
            <a:off x="9173937" y="2405125"/>
            <a:ext cx="877200" cy="759900"/>
          </a:xfrm>
          <a:prstGeom prst="straightConnector1">
            <a:avLst/>
          </a:prstGeom>
          <a:noFill/>
          <a:ln cap="flat" cmpd="sng" w="9525">
            <a:solidFill>
              <a:srgbClr val="4A7EBB"/>
            </a:solidFill>
            <a:prstDash val="solid"/>
            <a:miter lim="8000"/>
            <a:headEnd len="sm" w="sm" type="none"/>
            <a:tailEnd len="sm" w="sm" type="none"/>
          </a:ln>
        </p:spPr>
      </p:cxnSp>
      <p:cxnSp>
        <p:nvCxnSpPr>
          <p:cNvPr id="535" name="Google Shape;535;p62"/>
          <p:cNvCxnSpPr/>
          <p:nvPr/>
        </p:nvCxnSpPr>
        <p:spPr>
          <a:xfrm flipH="1" rot="10800000">
            <a:off x="9535321" y="3562693"/>
            <a:ext cx="515700" cy="695700"/>
          </a:xfrm>
          <a:prstGeom prst="straightConnector1">
            <a:avLst/>
          </a:prstGeom>
          <a:noFill/>
          <a:ln cap="flat" cmpd="sng" w="9525">
            <a:solidFill>
              <a:srgbClr val="4A7EBB"/>
            </a:solidFill>
            <a:prstDash val="solid"/>
            <a:miter lim="8000"/>
            <a:headEnd len="sm" w="sm" type="none"/>
            <a:tailEnd len="sm" w="sm" type="none"/>
          </a:ln>
        </p:spPr>
      </p:cxnSp>
      <p:sp>
        <p:nvSpPr>
          <p:cNvPr id="536" name="Google Shape;536;p62"/>
          <p:cNvSpPr/>
          <p:nvPr/>
        </p:nvSpPr>
        <p:spPr>
          <a:xfrm>
            <a:off x="9197821" y="4258393"/>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537" name="Google Shape;537;p62"/>
          <p:cNvCxnSpPr/>
          <p:nvPr/>
        </p:nvCxnSpPr>
        <p:spPr>
          <a:xfrm rot="10800000">
            <a:off x="10528505" y="3562692"/>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538" name="Google Shape;538;p62"/>
          <p:cNvSpPr/>
          <p:nvPr/>
        </p:nvSpPr>
        <p:spPr>
          <a:xfrm>
            <a:off x="10763405" y="4295892"/>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7</a:t>
            </a:r>
            <a:endParaRPr b="0" i="0" sz="1400" u="none" cap="none" strike="noStrike">
              <a:solidFill>
                <a:srgbClr val="000000"/>
              </a:solidFill>
              <a:latin typeface="Arial"/>
              <a:ea typeface="Arial"/>
              <a:cs typeface="Arial"/>
              <a:sym typeface="Arial"/>
            </a:endParaRPr>
          </a:p>
        </p:txBody>
      </p:sp>
      <p:sp>
        <p:nvSpPr>
          <p:cNvPr id="539" name="Google Shape;539;p6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Reconstruct a Tree Using Traversals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544" name="Shape 544"/>
        <p:cNvGrpSpPr/>
        <p:nvPr/>
      </p:nvGrpSpPr>
      <p:grpSpPr>
        <a:xfrm>
          <a:off x="0" y="0"/>
          <a:ext cx="0" cy="0"/>
          <a:chOff x="0" y="0"/>
          <a:chExt cx="0" cy="0"/>
        </a:xfrm>
      </p:grpSpPr>
      <p:sp>
        <p:nvSpPr>
          <p:cNvPr id="545" name="Google Shape;545;p63"/>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Binary Search Trees</a:t>
            </a:r>
            <a:endParaRPr sz="6000">
              <a:solidFill>
                <a:srgbClr val="FFFFFF"/>
              </a:solidFill>
              <a:latin typeface="Mukta"/>
              <a:ea typeface="Mukta"/>
              <a:cs typeface="Mukta"/>
              <a:sym typeface="Mukta"/>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4"/>
          <p:cNvSpPr txBox="1"/>
          <p:nvPr>
            <p:ph idx="4294967295" type="body"/>
          </p:nvPr>
        </p:nvSpPr>
        <p:spPr>
          <a:xfrm>
            <a:off x="497425" y="1417350"/>
            <a:ext cx="106278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The key of any node is:</a:t>
            </a:r>
            <a:endParaRPr i="0" sz="2400" u="none" cap="none" strike="noStrike">
              <a:solidFill>
                <a:srgbClr val="000000"/>
              </a:solidFill>
              <a:latin typeface="Mukta"/>
              <a:ea typeface="Mukta"/>
              <a:cs typeface="Mukta"/>
              <a:sym typeface="Mukta"/>
            </a:endParaRPr>
          </a:p>
          <a:p>
            <a:pPr indent="-274320" lvl="0" marL="274320" marR="0" rtl="0" algn="l">
              <a:lnSpc>
                <a:spcPct val="90000"/>
              </a:lnSpc>
              <a:spcBef>
                <a:spcPts val="1400"/>
              </a:spcBef>
              <a:spcAft>
                <a:spcPts val="0"/>
              </a:spcAft>
              <a:buClr>
                <a:srgbClr val="000000"/>
              </a:buClr>
              <a:buSzPts val="2400"/>
              <a:buFont typeface="Mukta"/>
              <a:buChar char="•"/>
            </a:pPr>
            <a:r>
              <a:rPr lang="en-US" sz="2400">
                <a:solidFill>
                  <a:srgbClr val="000000"/>
                </a:solidFill>
                <a:latin typeface="Mukta"/>
                <a:ea typeface="Mukta"/>
                <a:cs typeface="Mukta"/>
                <a:sym typeface="Mukta"/>
              </a:rPr>
              <a:t>≥</a:t>
            </a:r>
            <a:r>
              <a:rPr baseline="30000" lang="en-US" sz="2400">
                <a:solidFill>
                  <a:srgbClr val="000000"/>
                </a:solidFill>
                <a:latin typeface="Mukta"/>
                <a:ea typeface="Mukta"/>
                <a:cs typeface="Mukta"/>
                <a:sym typeface="Mukta"/>
              </a:rPr>
              <a:t>1,2</a:t>
            </a:r>
            <a:r>
              <a:rPr i="0" lang="en-US" sz="2400" u="none" cap="none" strike="noStrike">
                <a:solidFill>
                  <a:srgbClr val="000000"/>
                </a:solidFill>
                <a:latin typeface="Mukta"/>
                <a:ea typeface="Mukta"/>
                <a:cs typeface="Mukta"/>
                <a:sym typeface="Mukta"/>
              </a:rPr>
              <a:t> the keys of all nodes in its left </a:t>
            </a:r>
            <a:r>
              <a:rPr lang="en-US" sz="2400">
                <a:solidFill>
                  <a:srgbClr val="000000"/>
                </a:solidFill>
                <a:latin typeface="Mukta"/>
                <a:ea typeface="Mukta"/>
                <a:cs typeface="Mukta"/>
                <a:sym typeface="Mukta"/>
              </a:rPr>
              <a:t>child</a:t>
            </a:r>
            <a:endParaRPr i="0" sz="2400" u="none" cap="none" strike="noStrike">
              <a:solidFill>
                <a:srgbClr val="000000"/>
              </a:solidFill>
              <a:latin typeface="Mukta"/>
              <a:ea typeface="Mukta"/>
              <a:cs typeface="Mukta"/>
              <a:sym typeface="Mukta"/>
            </a:endParaRPr>
          </a:p>
          <a:p>
            <a:pPr indent="-274320" lvl="0" marL="274320" marR="0" rtl="0" algn="l">
              <a:lnSpc>
                <a:spcPct val="90000"/>
              </a:lnSpc>
              <a:spcBef>
                <a:spcPts val="1400"/>
              </a:spcBef>
              <a:spcAft>
                <a:spcPts val="0"/>
              </a:spcAft>
              <a:buClr>
                <a:srgbClr val="000000"/>
              </a:buClr>
              <a:buSzPts val="2400"/>
              <a:buFont typeface="Mukta"/>
              <a:buChar char="•"/>
            </a:pPr>
            <a:r>
              <a:rPr lang="en-US" sz="2400">
                <a:solidFill>
                  <a:srgbClr val="000000"/>
                </a:solidFill>
                <a:latin typeface="Mukta"/>
                <a:ea typeface="Mukta"/>
                <a:cs typeface="Mukta"/>
                <a:sym typeface="Mukta"/>
              </a:rPr>
              <a:t>≤</a:t>
            </a:r>
            <a:r>
              <a:rPr baseline="30000" lang="en-US" sz="2400">
                <a:latin typeface="Mukta"/>
                <a:ea typeface="Mukta"/>
                <a:cs typeface="Mukta"/>
                <a:sym typeface="Mukta"/>
              </a:rPr>
              <a:t>1</a:t>
            </a:r>
            <a:r>
              <a:rPr i="0" lang="en-US" sz="2400" u="none" cap="none" strike="noStrike">
                <a:solidFill>
                  <a:srgbClr val="000000"/>
                </a:solidFill>
                <a:latin typeface="Mukta"/>
                <a:ea typeface="Mukta"/>
                <a:cs typeface="Mukta"/>
                <a:sym typeface="Mukta"/>
              </a:rPr>
              <a:t> the keys of all nodes in its right </a:t>
            </a:r>
            <a:r>
              <a:rPr lang="en-US" sz="2400">
                <a:solidFill>
                  <a:srgbClr val="000000"/>
                </a:solidFill>
                <a:latin typeface="Mukta"/>
                <a:ea typeface="Mukta"/>
                <a:cs typeface="Mukta"/>
                <a:sym typeface="Mukta"/>
              </a:rPr>
              <a:t>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Why do we use them?</a:t>
            </a:r>
            <a:r>
              <a:rPr lang="en-US" sz="2400">
                <a:solidFill>
                  <a:srgbClr val="FF0000"/>
                </a:solidFill>
                <a:latin typeface="Mukta"/>
                <a:ea typeface="Mukta"/>
                <a:cs typeface="Mukta"/>
                <a:sym typeface="Mukta"/>
              </a:rPr>
              <a:t> </a:t>
            </a:r>
            <a:r>
              <a:rPr i="0" lang="en-US" sz="2400" u="none" cap="none" strike="noStrike">
                <a:solidFill>
                  <a:srgbClr val="FF0000"/>
                </a:solidFill>
                <a:latin typeface="Mukta"/>
                <a:ea typeface="Mukta"/>
                <a:cs typeface="Mukta"/>
                <a:sym typeface="Mukta"/>
              </a:rPr>
              <a:t>So that we can easily search for and insert items!</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Insertion time for best case/worst case/average case? </a:t>
            </a:r>
            <a:r>
              <a:rPr i="0" lang="en-US" sz="2400" u="none" cap="none" strike="noStrike">
                <a:solidFill>
                  <a:srgbClr val="FF0000"/>
                </a:solidFill>
                <a:latin typeface="Mukta"/>
                <a:ea typeface="Mukta"/>
                <a:cs typeface="Mukta"/>
                <a:sym typeface="Mukta"/>
              </a:rPr>
              <a:t>O(1), O(n), O(log n)</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Lookup time for best case/worst case/average case? </a:t>
            </a:r>
            <a:r>
              <a:rPr i="0" lang="en-US" sz="2400" u="none" cap="none" strike="noStrike">
                <a:solidFill>
                  <a:srgbClr val="FF0000"/>
                </a:solidFill>
                <a:latin typeface="Mukta"/>
                <a:ea typeface="Mukta"/>
                <a:cs typeface="Mukta"/>
                <a:sym typeface="Mukta"/>
              </a:rPr>
              <a:t>O(1), O(n), O(log n)</a:t>
            </a:r>
            <a:endParaRPr i="0" sz="2400" u="none" cap="none" strike="noStrike">
              <a:solidFill>
                <a:srgbClr val="FF00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sz="2400">
              <a:latin typeface="Mukta"/>
              <a:ea typeface="Mukta"/>
              <a:cs typeface="Mukta"/>
              <a:sym typeface="Mukta"/>
            </a:endParaRPr>
          </a:p>
          <a:p>
            <a:pPr indent="0" lvl="0" marL="0" rtl="0" algn="l">
              <a:spcBef>
                <a:spcPts val="1400"/>
              </a:spcBef>
              <a:spcAft>
                <a:spcPts val="0"/>
              </a:spcAft>
              <a:buNone/>
            </a:pPr>
            <a:r>
              <a:rPr baseline="30000" lang="en-US" sz="1600">
                <a:latin typeface="Mukta"/>
                <a:ea typeface="Mukta"/>
                <a:cs typeface="Mukta"/>
                <a:sym typeface="Mukta"/>
              </a:rPr>
              <a:t>1</a:t>
            </a:r>
            <a:r>
              <a:rPr lang="en-US" sz="1600">
                <a:latin typeface="Mukta"/>
                <a:ea typeface="Mukta"/>
                <a:cs typeface="Mukta"/>
                <a:sym typeface="Mukta"/>
              </a:rPr>
              <a:t> These can be strengthened to strict relational inequality when no two keys in the tree can compare equivalent</a:t>
            </a:r>
            <a:endParaRPr sz="1600">
              <a:latin typeface="Mukta"/>
              <a:ea typeface="Mukta"/>
              <a:cs typeface="Mukta"/>
              <a:sym typeface="Mukta"/>
            </a:endParaRPr>
          </a:p>
          <a:p>
            <a:pPr indent="0" lvl="0" marL="0" rtl="0" algn="l">
              <a:spcBef>
                <a:spcPts val="1400"/>
              </a:spcBef>
              <a:spcAft>
                <a:spcPts val="0"/>
              </a:spcAft>
              <a:buClr>
                <a:schemeClr val="dk1"/>
              </a:buClr>
              <a:buSzPts val="1100"/>
              <a:buFont typeface="Arial"/>
              <a:buNone/>
            </a:pPr>
            <a:r>
              <a:rPr baseline="30000" lang="en-US" sz="1600">
                <a:latin typeface="Mukta"/>
                <a:ea typeface="Mukta"/>
                <a:cs typeface="Mukta"/>
                <a:sym typeface="Mukta"/>
              </a:rPr>
              <a:t>2</a:t>
            </a:r>
            <a:r>
              <a:rPr lang="en-US" sz="1600">
                <a:latin typeface="Mukta"/>
                <a:ea typeface="Mukta"/>
                <a:cs typeface="Mukta"/>
                <a:sym typeface="Mukta"/>
              </a:rPr>
              <a:t> For the purpose of this lab's AG assignment, this is strict greater-than</a:t>
            </a:r>
            <a:endParaRPr sz="1600">
              <a:latin typeface="Mukta"/>
              <a:ea typeface="Mukta"/>
              <a:cs typeface="Mukta"/>
              <a:sym typeface="Mukta"/>
            </a:endParaRPr>
          </a:p>
        </p:txBody>
      </p:sp>
      <p:sp>
        <p:nvSpPr>
          <p:cNvPr id="551" name="Google Shape;551;p6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65"/>
          <p:cNvSpPr txBox="1"/>
          <p:nvPr>
            <p:ph idx="4294967295" type="body"/>
          </p:nvPr>
        </p:nvSpPr>
        <p:spPr>
          <a:xfrm>
            <a:off x="432425" y="1331948"/>
            <a:ext cx="10058400" cy="501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US" sz="2400">
                <a:latin typeface="Mukta"/>
                <a:ea typeface="Mukta"/>
                <a:cs typeface="Mukta"/>
                <a:sym typeface="Mukta"/>
              </a:rPr>
              <a:t>Insertion - Average O(logn); Worst Case O(n)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Start at root and traverse downwards (based on node’s value) until a spot to append the node is found</a:t>
            </a:r>
            <a:endParaRPr sz="2400">
              <a:latin typeface="Mukta"/>
              <a:ea typeface="Mukta"/>
              <a:cs typeface="Mukta"/>
              <a:sym typeface="Mukta"/>
            </a:endParaRPr>
          </a:p>
          <a:p>
            <a:pPr indent="0" lvl="0" marL="0" rtl="0" algn="l">
              <a:lnSpc>
                <a:spcPct val="100000"/>
              </a:lnSpc>
              <a:spcBef>
                <a:spcPts val="1000"/>
              </a:spcBef>
              <a:spcAft>
                <a:spcPts val="0"/>
              </a:spcAft>
              <a:buClr>
                <a:schemeClr val="dk1"/>
              </a:buClr>
              <a:buSzPts val="1100"/>
              <a:buFont typeface="Arial"/>
              <a:buNone/>
            </a:pPr>
            <a:r>
              <a:rPr b="1" lang="en-US" sz="2400">
                <a:latin typeface="Mukta"/>
                <a:ea typeface="Mukta"/>
                <a:cs typeface="Mukta"/>
                <a:sym typeface="Mukta"/>
              </a:rPr>
              <a:t>Deletion - Average O(logn); Worst Case O(n)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If the node has 1 child:</a:t>
            </a:r>
            <a:endParaRPr sz="2400">
              <a:latin typeface="Mukta"/>
              <a:ea typeface="Mukta"/>
              <a:cs typeface="Mukta"/>
              <a:sym typeface="Mukta"/>
            </a:endParaRPr>
          </a:p>
          <a:p>
            <a:pPr indent="-381000" lvl="1" marL="1371600" rtl="0" algn="l">
              <a:lnSpc>
                <a:spcPct val="100000"/>
              </a:lnSpc>
              <a:spcBef>
                <a:spcPts val="0"/>
              </a:spcBef>
              <a:spcAft>
                <a:spcPts val="0"/>
              </a:spcAft>
              <a:buSzPts val="2400"/>
              <a:buFont typeface="Mukta"/>
              <a:buChar char="◦"/>
            </a:pPr>
            <a:r>
              <a:rPr lang="en-US">
                <a:latin typeface="Mukta"/>
                <a:ea typeface="Mukta"/>
                <a:cs typeface="Mukta"/>
                <a:sym typeface="Mukta"/>
              </a:rPr>
              <a:t>replace it with its child and delete child</a:t>
            </a:r>
            <a:endParaRPr>
              <a:latin typeface="Mukta"/>
              <a:ea typeface="Mukta"/>
              <a:cs typeface="Mukta"/>
              <a:sym typeface="Mukta"/>
            </a:endParaRPr>
          </a:p>
          <a:p>
            <a:pPr indent="-482600" lvl="0" marL="914400" rtl="0" algn="l">
              <a:lnSpc>
                <a:spcPct val="100000"/>
              </a:lnSpc>
              <a:spcBef>
                <a:spcPts val="1400"/>
              </a:spcBef>
              <a:spcAft>
                <a:spcPts val="0"/>
              </a:spcAft>
              <a:buClr>
                <a:srgbClr val="3F3F3F"/>
              </a:buClr>
              <a:buSzPts val="2400"/>
              <a:buFont typeface="Mukta"/>
              <a:buAutoNum type="arabicPeriod"/>
            </a:pPr>
            <a:r>
              <a:rPr lang="en-US" sz="2400">
                <a:latin typeface="Mukta"/>
                <a:ea typeface="Mukta"/>
                <a:cs typeface="Mukta"/>
                <a:sym typeface="Mukta"/>
              </a:rPr>
              <a:t>If the node has 2 children:</a:t>
            </a:r>
            <a:endParaRPr sz="2400">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replace it with its inorder successor (or predecessor)</a:t>
            </a:r>
            <a:endParaRPr>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remove the in-order node from its original spot in tree and replace it with its child if it has one</a:t>
            </a:r>
            <a:endParaRPr>
              <a:latin typeface="Mukta"/>
              <a:ea typeface="Mukta"/>
              <a:cs typeface="Mukta"/>
              <a:sym typeface="Mukta"/>
            </a:endParaRPr>
          </a:p>
        </p:txBody>
      </p:sp>
      <p:sp>
        <p:nvSpPr>
          <p:cNvPr id="558" name="Google Shape;558;p6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BST Insertion and Deletion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6"/>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565" name="Google Shape;565;p66"/>
          <p:cNvGrpSpPr/>
          <p:nvPr/>
        </p:nvGrpSpPr>
        <p:grpSpPr>
          <a:xfrm>
            <a:off x="3526237" y="2393568"/>
            <a:ext cx="2643923" cy="1720281"/>
            <a:chOff x="3526237" y="1828800"/>
            <a:chExt cx="2643923" cy="1720281"/>
          </a:xfrm>
        </p:grpSpPr>
        <p:sp>
          <p:nvSpPr>
            <p:cNvPr id="566" name="Google Shape;566;p66"/>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567" name="Google Shape;567;p66"/>
            <p:cNvCxnSpPr>
              <a:endCxn id="568"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569" name="Google Shape;569;p66"/>
            <p:cNvCxnSpPr>
              <a:stCxn id="566" idx="1"/>
              <a:endCxn id="568"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568" name="Google Shape;568;p66"/>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sp>
        <p:nvSpPr>
          <p:cNvPr id="570" name="Google Shape;570;p66"/>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000000"/>
                </a:solidFill>
                <a:latin typeface="Mukta"/>
                <a:ea typeface="Mukta"/>
                <a:cs typeface="Mukta"/>
                <a:sym typeface="Mukta"/>
              </a:rPr>
              <a:t>3 5 6 9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sp>
        <p:nvSpPr>
          <p:cNvPr id="571" name="Google Shape;571;p6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7"/>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578" name="Google Shape;578;p67"/>
          <p:cNvGrpSpPr/>
          <p:nvPr/>
        </p:nvGrpSpPr>
        <p:grpSpPr>
          <a:xfrm>
            <a:off x="3526237" y="2393568"/>
            <a:ext cx="2643923" cy="1720281"/>
            <a:chOff x="3526237" y="1828800"/>
            <a:chExt cx="2643923" cy="1720281"/>
          </a:xfrm>
        </p:grpSpPr>
        <p:sp>
          <p:nvSpPr>
            <p:cNvPr id="579" name="Google Shape;579;p67"/>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580" name="Google Shape;580;p67"/>
            <p:cNvCxnSpPr>
              <a:endCxn id="581"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582" name="Google Shape;582;p67"/>
            <p:cNvCxnSpPr>
              <a:stCxn id="579" idx="1"/>
              <a:endCxn id="581"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581" name="Google Shape;581;p67"/>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cxnSp>
        <p:nvCxnSpPr>
          <p:cNvPr id="583" name="Google Shape;583;p67"/>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584" name="Google Shape;584;p67"/>
          <p:cNvSpPr/>
          <p:nvPr/>
        </p:nvSpPr>
        <p:spPr>
          <a:xfrm>
            <a:off x="2147067" y="4505074"/>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585" name="Google Shape;585;p67"/>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FF0000"/>
                </a:solidFill>
                <a:latin typeface="Mukta"/>
                <a:ea typeface="Mukta"/>
                <a:cs typeface="Mukta"/>
                <a:sym typeface="Mukta"/>
              </a:rPr>
              <a:t>3</a:t>
            </a:r>
            <a:r>
              <a:rPr b="1" i="0" lang="en-US" sz="2400" u="none" cap="none" strike="noStrike">
                <a:solidFill>
                  <a:srgbClr val="000000"/>
                </a:solidFill>
                <a:latin typeface="Mukta"/>
                <a:ea typeface="Mukta"/>
                <a:cs typeface="Mukta"/>
                <a:sym typeface="Mukta"/>
              </a:rPr>
              <a:t> 5 6 9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sp>
        <p:nvSpPr>
          <p:cNvPr id="586" name="Google Shape;586;p6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8"/>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593" name="Google Shape;593;p68"/>
          <p:cNvGrpSpPr/>
          <p:nvPr/>
        </p:nvGrpSpPr>
        <p:grpSpPr>
          <a:xfrm>
            <a:off x="3526237" y="2393568"/>
            <a:ext cx="2643923" cy="1720281"/>
            <a:chOff x="3526237" y="1828800"/>
            <a:chExt cx="2643923" cy="1720281"/>
          </a:xfrm>
        </p:grpSpPr>
        <p:sp>
          <p:nvSpPr>
            <p:cNvPr id="594" name="Google Shape;594;p68"/>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595" name="Google Shape;595;p68"/>
            <p:cNvCxnSpPr>
              <a:endCxn id="596"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597" name="Google Shape;597;p68"/>
            <p:cNvCxnSpPr>
              <a:stCxn id="594" idx="1"/>
              <a:endCxn id="596"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596" name="Google Shape;596;p68"/>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598" name="Google Shape;598;p68"/>
          <p:cNvGrpSpPr/>
          <p:nvPr/>
        </p:nvGrpSpPr>
        <p:grpSpPr>
          <a:xfrm>
            <a:off x="3526372" y="4031379"/>
            <a:ext cx="694200" cy="1036200"/>
            <a:chOff x="3709097" y="3680036"/>
            <a:chExt cx="694200" cy="1036200"/>
          </a:xfrm>
        </p:grpSpPr>
        <p:sp>
          <p:nvSpPr>
            <p:cNvPr id="599" name="Google Shape;599;p68"/>
            <p:cNvSpPr/>
            <p:nvPr/>
          </p:nvSpPr>
          <p:spPr>
            <a:xfrm>
              <a:off x="3728297" y="4153736"/>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600" name="Google Shape;600;p68"/>
            <p:cNvCxnSpPr>
              <a:stCxn id="599" idx="0"/>
              <a:endCxn id="592" idx="5"/>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cxnSp>
        <p:nvCxnSpPr>
          <p:cNvPr id="601" name="Google Shape;601;p68"/>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602" name="Google Shape;602;p68"/>
          <p:cNvSpPr/>
          <p:nvPr/>
        </p:nvSpPr>
        <p:spPr>
          <a:xfrm>
            <a:off x="2147067"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03" name="Google Shape;603;p68"/>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3 </a:t>
            </a:r>
            <a:r>
              <a:rPr b="1" i="0" lang="en-US" sz="2400" u="none" cap="none" strike="noStrike">
                <a:solidFill>
                  <a:srgbClr val="FF0000"/>
                </a:solidFill>
                <a:latin typeface="Mukta"/>
                <a:ea typeface="Mukta"/>
                <a:cs typeface="Mukta"/>
                <a:sym typeface="Mukta"/>
              </a:rPr>
              <a:t>5</a:t>
            </a:r>
            <a:r>
              <a:rPr b="1" i="0" lang="en-US" sz="2400" u="none" cap="none" strike="noStrike">
                <a:solidFill>
                  <a:srgbClr val="000000"/>
                </a:solidFill>
                <a:latin typeface="Mukta"/>
                <a:ea typeface="Mukta"/>
                <a:cs typeface="Mukta"/>
                <a:sym typeface="Mukta"/>
              </a:rPr>
              <a:t> 6 9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sp>
        <p:nvSpPr>
          <p:cNvPr id="604" name="Google Shape;604;p6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nvSpPr>
        <p:spPr>
          <a:xfrm>
            <a:off x="260675" y="1206675"/>
            <a:ext cx="11560500" cy="4446900"/>
          </a:xfrm>
          <a:prstGeom prst="rect">
            <a:avLst/>
          </a:prstGeom>
          <a:noFill/>
          <a:ln>
            <a:noFill/>
          </a:ln>
        </p:spPr>
        <p:txBody>
          <a:bodyPr anchorCtr="0" anchor="t" bIns="45700" lIns="0" spcFirstLastPara="1" rIns="0" wrap="square" tIns="45700">
            <a:noAutofit/>
          </a:bodyPr>
          <a:lstStyle/>
          <a:p>
            <a:pPr indent="0" lvl="0" marL="228600" marR="0" rtl="0" algn="l">
              <a:lnSpc>
                <a:spcPct val="100000"/>
              </a:lnSpc>
              <a:spcBef>
                <a:spcPts val="1500"/>
              </a:spcBef>
              <a:spcAft>
                <a:spcPts val="0"/>
              </a:spcAft>
              <a:buClr>
                <a:srgbClr val="000000"/>
              </a:buClr>
              <a:buSzPts val="2100"/>
              <a:buFont typeface="Arial"/>
              <a:buNone/>
            </a:pPr>
            <a:r>
              <a:rPr b="0" i="0" lang="en-US" sz="2100" u="none" cap="none" strike="noStrike">
                <a:solidFill>
                  <a:srgbClr val="000000"/>
                </a:solidFill>
                <a:latin typeface="Mukta"/>
                <a:ea typeface="Mukta"/>
                <a:cs typeface="Mukta"/>
                <a:sym typeface="Mukta"/>
              </a:rPr>
              <a:t>Prefixes are words that can be followed by some other letters to form a longer word - let's call this final word the successor. For example, the prefix “an” followed by “other” forms the word “another”.</a:t>
            </a:r>
            <a:br>
              <a:rPr b="0" i="0" lang="en-US" sz="2100" u="none" cap="none" strike="noStrike">
                <a:solidFill>
                  <a:srgbClr val="000000"/>
                </a:solidFill>
                <a:latin typeface="Mukta"/>
                <a:ea typeface="Mukta"/>
                <a:cs typeface="Mukta"/>
                <a:sym typeface="Mukta"/>
              </a:rPr>
            </a:br>
            <a:br>
              <a:rPr b="0" i="0" lang="en-US" sz="2100" u="none" cap="none" strike="noStrike">
                <a:solidFill>
                  <a:srgbClr val="000000"/>
                </a:solidFill>
                <a:latin typeface="Mukta"/>
                <a:ea typeface="Mukta"/>
                <a:cs typeface="Mukta"/>
                <a:sym typeface="Mukta"/>
              </a:rPr>
            </a:br>
            <a:r>
              <a:rPr b="0" i="0" lang="en-US" sz="2100" u="none" cap="none" strike="noStrike">
                <a:solidFill>
                  <a:srgbClr val="000000"/>
                </a:solidFill>
                <a:latin typeface="Mukta"/>
                <a:ea typeface="Mukta"/>
                <a:cs typeface="Mukta"/>
                <a:sym typeface="Mukta"/>
              </a:rPr>
              <a:t>Now, given a dictionary consisting of many prefixes and a sentence, you need to replace all the successors in the sentence with the prefix forming it. If a successor has many prefixes that can form it, replace it with the prefix with the shortest length.</a:t>
            </a:r>
            <a:br>
              <a:rPr b="0" i="0" lang="en-US" sz="2100" u="none" cap="none" strike="noStrike">
                <a:solidFill>
                  <a:srgbClr val="000000"/>
                </a:solidFill>
                <a:latin typeface="Mukta"/>
                <a:ea typeface="Mukta"/>
                <a:cs typeface="Mukta"/>
                <a:sym typeface="Mukta"/>
              </a:rPr>
            </a:br>
            <a:br>
              <a:rPr b="0" i="0" lang="en-US" sz="2100" u="none" cap="none" strike="noStrike">
                <a:solidFill>
                  <a:srgbClr val="000000"/>
                </a:solidFill>
                <a:latin typeface="Mukta"/>
                <a:ea typeface="Mukta"/>
                <a:cs typeface="Mukta"/>
                <a:sym typeface="Mukta"/>
              </a:rPr>
            </a:br>
            <a:r>
              <a:rPr b="0" i="0" lang="en-US" sz="2100" u="none" cap="none" strike="noStrike">
                <a:solidFill>
                  <a:srgbClr val="000000"/>
                </a:solidFill>
                <a:latin typeface="Mukta"/>
                <a:ea typeface="Mukta"/>
                <a:cs typeface="Mukta"/>
                <a:sym typeface="Mukta"/>
              </a:rPr>
              <a:t>The input will only have lower-case letters. Return the new sentence in a vector of strings.</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P </a:t>
            </a:r>
            <a:r>
              <a:rPr b="0" i="0" lang="en-US" sz="2100" u="none" cap="none" strike="noStrike">
                <a:solidFill>
                  <a:srgbClr val="000000"/>
                </a:solidFill>
                <a:latin typeface="Mukta"/>
                <a:ea typeface="Mukta"/>
                <a:cs typeface="Mukta"/>
                <a:sym typeface="Mukta"/>
              </a:rPr>
              <a:t>prefixes</a:t>
            </a:r>
            <a:r>
              <a:rPr b="1" i="0" lang="en-US" sz="2100" u="none" cap="none" strike="noStrike">
                <a:solidFill>
                  <a:srgbClr val="000000"/>
                </a:solidFill>
                <a:latin typeface="Mukta"/>
                <a:ea typeface="Mukta"/>
                <a:cs typeface="Mukta"/>
                <a:sym typeface="Mukta"/>
              </a:rPr>
              <a:t>, N </a:t>
            </a:r>
            <a:r>
              <a:rPr b="0" i="0" lang="en-US" sz="2100" u="none" cap="none" strike="noStrike">
                <a:solidFill>
                  <a:srgbClr val="000000"/>
                </a:solidFill>
                <a:latin typeface="Mukta"/>
                <a:ea typeface="Mukta"/>
                <a:cs typeface="Mukta"/>
                <a:sym typeface="Mukta"/>
              </a:rPr>
              <a:t>words</a:t>
            </a:r>
            <a:r>
              <a:rPr b="1" i="0" lang="en-US" sz="2100" u="none" cap="none" strike="noStrike">
                <a:solidFill>
                  <a:srgbClr val="000000"/>
                </a:solidFill>
                <a:latin typeface="Mukta"/>
                <a:ea typeface="Mukta"/>
                <a:cs typeface="Mukta"/>
                <a:sym typeface="Mukta"/>
              </a:rPr>
              <a:t>, M </a:t>
            </a:r>
            <a:r>
              <a:rPr b="0" i="0" lang="en-US" sz="2100" u="none" cap="none" strike="noStrike">
                <a:solidFill>
                  <a:srgbClr val="000000"/>
                </a:solidFill>
                <a:latin typeface="Mukta"/>
                <a:ea typeface="Mukta"/>
                <a:cs typeface="Mukta"/>
                <a:sym typeface="Mukta"/>
              </a:rPr>
              <a:t>length</a:t>
            </a:r>
            <a:r>
              <a:rPr b="1" i="0" lang="en-US" sz="2100" u="none" cap="none" strike="noStrike">
                <a:solidFill>
                  <a:srgbClr val="000000"/>
                </a:solidFill>
                <a:latin typeface="Mukta"/>
                <a:ea typeface="Mukta"/>
                <a:cs typeface="Mukta"/>
                <a:sym typeface="Mukta"/>
              </a:rPr>
              <a:t>: O(PM + NM</a:t>
            </a:r>
            <a:r>
              <a:rPr b="1" baseline="30000" i="0" lang="en-US" sz="2100" u="none" cap="none" strike="noStrike">
                <a:solidFill>
                  <a:srgbClr val="000000"/>
                </a:solidFill>
                <a:latin typeface="Mukta"/>
                <a:ea typeface="Mukta"/>
                <a:cs typeface="Mukta"/>
                <a:sym typeface="Mukta"/>
              </a:rPr>
              <a:t>2</a:t>
            </a:r>
            <a:r>
              <a:rPr b="1" i="0" lang="en-US" sz="2100" u="none" cap="none" strike="noStrike">
                <a:solidFill>
                  <a:srgbClr val="000000"/>
                </a:solidFill>
                <a:latin typeface="Mukta"/>
                <a:ea typeface="Mukta"/>
                <a:cs typeface="Mukta"/>
                <a:sym typeface="Mukta"/>
              </a:rPr>
              <a:t>) (Hashing/looking up a string of length M costs O(M))</a:t>
            </a:r>
            <a:endParaRPr b="1" i="0" sz="2100" u="none" cap="none" strike="noStrike">
              <a:solidFill>
                <a:srgbClr val="000000"/>
              </a:solidFill>
              <a:latin typeface="Mukta"/>
              <a:ea typeface="Mukta"/>
              <a:cs typeface="Mukta"/>
              <a:sym typeface="Mukta"/>
            </a:endParaRPr>
          </a:p>
          <a:p>
            <a:pPr indent="228600" lvl="0" marL="228600" marR="0" rtl="0" algn="l">
              <a:lnSpc>
                <a:spcPct val="100000"/>
              </a:lnSpc>
              <a:spcBef>
                <a:spcPts val="0"/>
              </a:spcBef>
              <a:spcAft>
                <a:spcPts val="0"/>
              </a:spcAft>
              <a:buClr>
                <a:srgbClr val="000000"/>
              </a:buClr>
              <a:buSzPts val="2100"/>
              <a:buFont typeface="Arial"/>
              <a:buNone/>
            </a:pP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Example: </a:t>
            </a:r>
            <a:br>
              <a:rPr b="1"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Prefixes</a:t>
            </a:r>
            <a:r>
              <a:rPr b="0" i="0" lang="en-US" sz="2100" u="none" cap="none" strike="noStrike">
                <a:solidFill>
                  <a:srgbClr val="000000"/>
                </a:solidFill>
                <a:latin typeface="Mukta"/>
                <a:ea typeface="Mukta"/>
                <a:cs typeface="Mukta"/>
                <a:sym typeface="Mukta"/>
              </a:rPr>
              <a:t>:    	["cat", "bat", "rat"]</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Sentence</a:t>
            </a:r>
            <a:r>
              <a:rPr b="0" i="0" lang="en-US" sz="2100" u="none" cap="none" strike="noStrike">
                <a:solidFill>
                  <a:srgbClr val="000000"/>
                </a:solidFill>
                <a:latin typeface="Mukta"/>
                <a:ea typeface="Mukta"/>
                <a:cs typeface="Mukta"/>
                <a:sym typeface="Mukta"/>
              </a:rPr>
              <a:t>:		[“the”, “cattle”, “was”, “rattled”, “by”, “the”, “battery”]</a:t>
            </a:r>
            <a:br>
              <a:rPr b="0" i="0" lang="en-US" sz="2100" u="none" cap="none" strike="noStrike">
                <a:solidFill>
                  <a:srgbClr val="000000"/>
                </a:solidFill>
                <a:latin typeface="Mukta"/>
                <a:ea typeface="Mukta"/>
                <a:cs typeface="Mukta"/>
                <a:sym typeface="Mukta"/>
              </a:rPr>
            </a:br>
            <a:r>
              <a:rPr b="1" i="0" lang="en-US" sz="2100" u="none" cap="none" strike="noStrike">
                <a:solidFill>
                  <a:srgbClr val="000000"/>
                </a:solidFill>
                <a:latin typeface="Mukta"/>
                <a:ea typeface="Mukta"/>
                <a:cs typeface="Mukta"/>
                <a:sym typeface="Mukta"/>
              </a:rPr>
              <a:t>Output:</a:t>
            </a:r>
            <a:r>
              <a:rPr b="0" i="0" lang="en-US" sz="2100" u="none" cap="none" strike="noStrike">
                <a:solidFill>
                  <a:srgbClr val="000000"/>
                </a:solidFill>
                <a:latin typeface="Mukta"/>
                <a:ea typeface="Mukta"/>
                <a:cs typeface="Mukta"/>
                <a:sym typeface="Mukta"/>
              </a:rPr>
              <a:t>     	["the”, “cat”, “was”, “rat”, “by”, “the”, “bat"]                                                    </a:t>
            </a:r>
            <a:r>
              <a:rPr b="0" i="0" lang="en-US" sz="2000" u="none" cap="none" strike="noStrike">
                <a:solidFill>
                  <a:srgbClr val="000000"/>
                </a:solidFill>
                <a:latin typeface="Calibri"/>
                <a:ea typeface="Calibri"/>
                <a:cs typeface="Calibri"/>
                <a:sym typeface="Calibri"/>
              </a:rPr>
              <a:t>                     </a:t>
            </a:r>
            <a:r>
              <a:rPr b="1" i="0" lang="en-US" sz="2000" u="none" cap="none" strike="noStrike">
                <a:solidFill>
                  <a:srgbClr val="953735"/>
                </a:solidFill>
                <a:latin typeface="Fira Code"/>
                <a:ea typeface="Fira Code"/>
                <a:cs typeface="Fira Code"/>
                <a:sym typeface="Fira Code"/>
              </a:rPr>
              <a:t>vector&lt;string&gt; replace_words(const vector&lt;string&gt;&amp; prefixes, </a:t>
            </a:r>
            <a:endParaRPr b="1" i="0" sz="2000" u="none" cap="none" strike="noStrike">
              <a:solidFill>
                <a:srgbClr val="953735"/>
              </a:solidFill>
              <a:latin typeface="Fira Code"/>
              <a:ea typeface="Fira Code"/>
              <a:cs typeface="Fira Code"/>
              <a:sym typeface="Fira Code"/>
            </a:endParaRPr>
          </a:p>
          <a:p>
            <a:pPr indent="0" lvl="0" marL="228600" marR="0" rtl="0" algn="l">
              <a:lnSpc>
                <a:spcPct val="100000"/>
              </a:lnSpc>
              <a:spcBef>
                <a:spcPts val="0"/>
              </a:spcBef>
              <a:spcAft>
                <a:spcPts val="0"/>
              </a:spcAft>
              <a:buClr>
                <a:srgbClr val="000000"/>
              </a:buClr>
              <a:buSzPts val="2000"/>
              <a:buFont typeface="Arial"/>
              <a:buNone/>
            </a:pPr>
            <a:r>
              <a:rPr b="1" i="0" lang="en-US" sz="2000" u="none" cap="none" strike="noStrike">
                <a:solidFill>
                  <a:srgbClr val="953735"/>
                </a:solidFill>
                <a:latin typeface="Fira Code"/>
                <a:ea typeface="Fira Code"/>
                <a:cs typeface="Fira Code"/>
                <a:sym typeface="Fira Code"/>
              </a:rPr>
              <a:t>                             const vector&lt;string&gt;&amp; sentence);</a:t>
            </a:r>
            <a:endParaRPr b="1" i="0" sz="2000" u="none" cap="none" strike="noStrike">
              <a:solidFill>
                <a:srgbClr val="953735"/>
              </a:solidFill>
              <a:latin typeface="Fira Code"/>
              <a:ea typeface="Fira Code"/>
              <a:cs typeface="Fira Code"/>
              <a:sym typeface="Fira Code"/>
            </a:endParaRPr>
          </a:p>
        </p:txBody>
      </p:sp>
      <p:sp>
        <p:nvSpPr>
          <p:cNvPr id="161" name="Google Shape;161;p2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L</a:t>
            </a:r>
            <a:r>
              <a:rPr b="1" lang="en-US" sz="4000">
                <a:latin typeface="Mukta"/>
                <a:ea typeface="Mukta"/>
                <a:cs typeface="Mukta"/>
                <a:sym typeface="Mukta"/>
              </a:rPr>
              <a:t>ab 7</a:t>
            </a:r>
            <a:r>
              <a:rPr b="1" i="0" lang="en-US" sz="4000" u="none" cap="none" strike="noStrike">
                <a:solidFill>
                  <a:srgbClr val="000000"/>
                </a:solidFill>
                <a:latin typeface="Mukta"/>
                <a:ea typeface="Mukta"/>
                <a:cs typeface="Mukta"/>
                <a:sym typeface="Mukta"/>
              </a:rPr>
              <a:t> Handwritten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69"/>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611" name="Google Shape;611;p69"/>
          <p:cNvGrpSpPr/>
          <p:nvPr/>
        </p:nvGrpSpPr>
        <p:grpSpPr>
          <a:xfrm>
            <a:off x="3526237" y="2393568"/>
            <a:ext cx="2643923" cy="1720281"/>
            <a:chOff x="3526237" y="1828800"/>
            <a:chExt cx="2643923" cy="1720281"/>
          </a:xfrm>
        </p:grpSpPr>
        <p:sp>
          <p:nvSpPr>
            <p:cNvPr id="612" name="Google Shape;612;p6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13" name="Google Shape;613;p69"/>
            <p:cNvCxnSpPr>
              <a:endCxn id="614"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15" name="Google Shape;615;p69"/>
            <p:cNvCxnSpPr>
              <a:stCxn id="612" idx="1"/>
              <a:endCxn id="614"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14" name="Google Shape;614;p6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16" name="Google Shape;616;p69"/>
          <p:cNvGrpSpPr/>
          <p:nvPr/>
        </p:nvGrpSpPr>
        <p:grpSpPr>
          <a:xfrm>
            <a:off x="3526372" y="4031379"/>
            <a:ext cx="694200" cy="1036200"/>
            <a:chOff x="3709097" y="3680036"/>
            <a:chExt cx="694200" cy="1036200"/>
          </a:xfrm>
        </p:grpSpPr>
        <p:sp>
          <p:nvSpPr>
            <p:cNvPr id="617" name="Google Shape;617;p69"/>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618" name="Google Shape;618;p69"/>
            <p:cNvCxnSpPr>
              <a:stCxn id="617" idx="0"/>
              <a:endCxn id="610" idx="5"/>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619" name="Google Shape;619;p69"/>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620" name="Google Shape;620;p69"/>
          <p:cNvGrpSpPr/>
          <p:nvPr/>
        </p:nvGrpSpPr>
        <p:grpSpPr>
          <a:xfrm>
            <a:off x="3526237" y="2393568"/>
            <a:ext cx="2643923" cy="1720281"/>
            <a:chOff x="3526237" y="1828800"/>
            <a:chExt cx="2643923" cy="1720281"/>
          </a:xfrm>
        </p:grpSpPr>
        <p:sp>
          <p:nvSpPr>
            <p:cNvPr id="621" name="Google Shape;621;p6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22" name="Google Shape;622;p69"/>
            <p:cNvCxnSpPr>
              <a:endCxn id="623"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24" name="Google Shape;624;p69"/>
            <p:cNvCxnSpPr>
              <a:stCxn id="621" idx="1"/>
              <a:endCxn id="623"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23" name="Google Shape;623;p6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25" name="Google Shape;625;p69"/>
          <p:cNvGrpSpPr/>
          <p:nvPr/>
        </p:nvGrpSpPr>
        <p:grpSpPr>
          <a:xfrm>
            <a:off x="4118772" y="4939654"/>
            <a:ext cx="694200" cy="1036200"/>
            <a:chOff x="3709097" y="3680036"/>
            <a:chExt cx="694200" cy="1036200"/>
          </a:xfrm>
        </p:grpSpPr>
        <p:sp>
          <p:nvSpPr>
            <p:cNvPr id="626" name="Google Shape;626;p69"/>
            <p:cNvSpPr/>
            <p:nvPr/>
          </p:nvSpPr>
          <p:spPr>
            <a:xfrm>
              <a:off x="3728297" y="4153736"/>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627" name="Google Shape;627;p69"/>
            <p:cNvCxnSpPr>
              <a:stCxn id="626" idx="0"/>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cxnSp>
        <p:nvCxnSpPr>
          <p:cNvPr id="628" name="Google Shape;628;p69"/>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629" name="Google Shape;629;p69"/>
          <p:cNvSpPr/>
          <p:nvPr/>
        </p:nvSpPr>
        <p:spPr>
          <a:xfrm>
            <a:off x="2147067"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30" name="Google Shape;630;p69"/>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3 5</a:t>
            </a:r>
            <a:r>
              <a:rPr b="1" i="0" lang="en-US" sz="2400" u="none" cap="none" strike="noStrike">
                <a:solidFill>
                  <a:srgbClr val="FF0000"/>
                </a:solidFill>
                <a:latin typeface="Mukta"/>
                <a:ea typeface="Mukta"/>
                <a:cs typeface="Mukta"/>
                <a:sym typeface="Mukta"/>
              </a:rPr>
              <a:t> 6</a:t>
            </a:r>
            <a:r>
              <a:rPr b="1" i="0" lang="en-US" sz="2400" u="none" cap="none" strike="noStrike">
                <a:solidFill>
                  <a:srgbClr val="000000"/>
                </a:solidFill>
                <a:latin typeface="Mukta"/>
                <a:ea typeface="Mukta"/>
                <a:cs typeface="Mukta"/>
                <a:sym typeface="Mukta"/>
              </a:rPr>
              <a:t> 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sp>
        <p:nvSpPr>
          <p:cNvPr id="631" name="Google Shape;631;p6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70"/>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638" name="Google Shape;638;p70"/>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3 5 6</a:t>
            </a:r>
            <a:r>
              <a:rPr b="1" i="0" lang="en-US" sz="2400" u="none" cap="none" strike="noStrike">
                <a:solidFill>
                  <a:srgbClr val="000000"/>
                </a:solidFill>
                <a:latin typeface="Mukta"/>
                <a:ea typeface="Mukta"/>
                <a:cs typeface="Mukta"/>
                <a:sym typeface="Mukta"/>
              </a:rPr>
              <a:t> </a:t>
            </a:r>
            <a:r>
              <a:rPr b="1" i="0" lang="en-US" sz="2400" u="none" cap="none" strike="noStrike">
                <a:solidFill>
                  <a:srgbClr val="FF0000"/>
                </a:solidFill>
                <a:latin typeface="Mukta"/>
                <a:ea typeface="Mukta"/>
                <a:cs typeface="Mukta"/>
                <a:sym typeface="Mukta"/>
              </a:rPr>
              <a:t>9</a:t>
            </a:r>
            <a:br>
              <a:rPr b="0" i="0" lang="en-US" sz="2400" u="none" cap="none" strike="noStrike">
                <a:solidFill>
                  <a:srgbClr val="FF0000"/>
                </a:solidFill>
                <a:latin typeface="Mukta"/>
                <a:ea typeface="Mukta"/>
                <a:cs typeface="Mukta"/>
                <a:sym typeface="Mukta"/>
              </a:rPr>
            </a:br>
            <a:endParaRPr b="0" i="0" sz="2400" u="none" cap="none" strike="noStrike">
              <a:solidFill>
                <a:srgbClr val="FF0000"/>
              </a:solidFill>
              <a:latin typeface="Mukta"/>
              <a:ea typeface="Mukta"/>
              <a:cs typeface="Mukta"/>
              <a:sym typeface="Mukta"/>
            </a:endParaRPr>
          </a:p>
        </p:txBody>
      </p:sp>
      <p:grpSp>
        <p:nvGrpSpPr>
          <p:cNvPr id="639" name="Google Shape;639;p70"/>
          <p:cNvGrpSpPr/>
          <p:nvPr/>
        </p:nvGrpSpPr>
        <p:grpSpPr>
          <a:xfrm>
            <a:off x="3526237" y="2393568"/>
            <a:ext cx="2643923" cy="1720281"/>
            <a:chOff x="3526237" y="1828800"/>
            <a:chExt cx="2643923" cy="1720281"/>
          </a:xfrm>
        </p:grpSpPr>
        <p:sp>
          <p:nvSpPr>
            <p:cNvPr id="640" name="Google Shape;640;p70"/>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41" name="Google Shape;641;p70"/>
            <p:cNvCxnSpPr>
              <a:endCxn id="64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43" name="Google Shape;643;p70"/>
            <p:cNvCxnSpPr>
              <a:stCxn id="640" idx="1"/>
              <a:endCxn id="64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42" name="Google Shape;642;p70"/>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44" name="Google Shape;644;p70"/>
          <p:cNvGrpSpPr/>
          <p:nvPr/>
        </p:nvGrpSpPr>
        <p:grpSpPr>
          <a:xfrm>
            <a:off x="3526372" y="4031379"/>
            <a:ext cx="694200" cy="1036200"/>
            <a:chOff x="3709097" y="3680036"/>
            <a:chExt cx="694200" cy="1036200"/>
          </a:xfrm>
        </p:grpSpPr>
        <p:sp>
          <p:nvSpPr>
            <p:cNvPr id="645" name="Google Shape;645;p70"/>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646" name="Google Shape;646;p70"/>
            <p:cNvCxnSpPr>
              <a:stCxn id="645" idx="0"/>
              <a:endCxn id="637" idx="5"/>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647" name="Google Shape;647;p70"/>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648" name="Google Shape;648;p70"/>
          <p:cNvGrpSpPr/>
          <p:nvPr/>
        </p:nvGrpSpPr>
        <p:grpSpPr>
          <a:xfrm>
            <a:off x="3526237" y="2393568"/>
            <a:ext cx="2643923" cy="1720281"/>
            <a:chOff x="3526237" y="1828800"/>
            <a:chExt cx="2643923" cy="1720281"/>
          </a:xfrm>
        </p:grpSpPr>
        <p:sp>
          <p:nvSpPr>
            <p:cNvPr id="649" name="Google Shape;649;p70"/>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50" name="Google Shape;650;p70"/>
            <p:cNvCxnSpPr>
              <a:endCxn id="651"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52" name="Google Shape;652;p70"/>
            <p:cNvCxnSpPr>
              <a:stCxn id="649" idx="1"/>
              <a:endCxn id="651"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51" name="Google Shape;651;p70"/>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53" name="Google Shape;653;p70"/>
          <p:cNvGrpSpPr/>
          <p:nvPr/>
        </p:nvGrpSpPr>
        <p:grpSpPr>
          <a:xfrm>
            <a:off x="4118772" y="4939654"/>
            <a:ext cx="694200" cy="1036200"/>
            <a:chOff x="3709097" y="3680036"/>
            <a:chExt cx="694200" cy="1036200"/>
          </a:xfrm>
        </p:grpSpPr>
        <p:sp>
          <p:nvSpPr>
            <p:cNvPr id="654" name="Google Shape;654;p70"/>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655" name="Google Shape;655;p70"/>
            <p:cNvCxnSpPr>
              <a:stCxn id="654" idx="0"/>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656" name="Google Shape;656;p70"/>
          <p:cNvSpPr/>
          <p:nvPr/>
        </p:nvSpPr>
        <p:spPr>
          <a:xfrm>
            <a:off x="4573992" y="4505074"/>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657" name="Google Shape;657;p70"/>
          <p:cNvCxnSpPr>
            <a:stCxn id="656" idx="7"/>
          </p:cNvCxnSpPr>
          <p:nvPr/>
        </p:nvCxnSpPr>
        <p:spPr>
          <a:xfrm flipH="1" rot="10800000">
            <a:off x="5150141" y="4031250"/>
            <a:ext cx="448500" cy="556200"/>
          </a:xfrm>
          <a:prstGeom prst="straightConnector1">
            <a:avLst/>
          </a:prstGeom>
          <a:noFill/>
          <a:ln cap="flat" cmpd="sng" w="9525">
            <a:solidFill>
              <a:srgbClr val="4A7EBB"/>
            </a:solidFill>
            <a:prstDash val="solid"/>
            <a:miter lim="8000"/>
            <a:headEnd len="sm" w="sm" type="none"/>
            <a:tailEnd len="sm" w="sm" type="none"/>
          </a:ln>
        </p:spPr>
      </p:cxnSp>
      <p:cxnSp>
        <p:nvCxnSpPr>
          <p:cNvPr id="658" name="Google Shape;658;p70"/>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659" name="Google Shape;659;p70"/>
          <p:cNvSpPr/>
          <p:nvPr/>
        </p:nvSpPr>
        <p:spPr>
          <a:xfrm>
            <a:off x="2147067"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60" name="Google Shape;660;p7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71"/>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667" name="Google Shape;667;p71"/>
          <p:cNvSpPr txBox="1"/>
          <p:nvPr/>
        </p:nvSpPr>
        <p:spPr>
          <a:xfrm>
            <a:off x="1045975" y="1607950"/>
            <a:ext cx="7085700" cy="71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Insert the following to the BST:</a:t>
            </a:r>
            <a:br>
              <a:rPr b="0" i="0" lang="en-US" sz="2400" u="none" cap="none" strike="noStrike">
                <a:solidFill>
                  <a:srgbClr val="000000"/>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3 5 6</a:t>
            </a:r>
            <a:r>
              <a:rPr b="1" i="0" lang="en-US" sz="2400" u="none" cap="none" strike="noStrike">
                <a:solidFill>
                  <a:srgbClr val="000000"/>
                </a:solidFill>
                <a:latin typeface="Mukta"/>
                <a:ea typeface="Mukta"/>
                <a:cs typeface="Mukta"/>
                <a:sym typeface="Mukta"/>
              </a:rPr>
              <a:t> </a:t>
            </a:r>
            <a:r>
              <a:rPr b="1" i="0" lang="en-US" sz="2400" u="none" cap="none" strike="noStrike">
                <a:solidFill>
                  <a:srgbClr val="B7B7B7"/>
                </a:solidFill>
                <a:latin typeface="Mukta"/>
                <a:ea typeface="Mukta"/>
                <a:cs typeface="Mukta"/>
                <a:sym typeface="Mukta"/>
              </a:rPr>
              <a:t>9</a:t>
            </a:r>
            <a:br>
              <a:rPr b="0" i="0" lang="en-US" sz="2400" u="none" cap="none" strike="noStrike">
                <a:solidFill>
                  <a:srgbClr val="000000"/>
                </a:solidFill>
                <a:latin typeface="Mukta"/>
                <a:ea typeface="Mukta"/>
                <a:cs typeface="Mukta"/>
                <a:sym typeface="Mukta"/>
              </a:rPr>
            </a:br>
            <a:endParaRPr b="0" i="0" sz="2400" u="none" cap="none" strike="noStrike">
              <a:solidFill>
                <a:srgbClr val="000000"/>
              </a:solidFill>
              <a:latin typeface="Mukta"/>
              <a:ea typeface="Mukta"/>
              <a:cs typeface="Mukta"/>
              <a:sym typeface="Mukta"/>
            </a:endParaRPr>
          </a:p>
        </p:txBody>
      </p:sp>
      <p:grpSp>
        <p:nvGrpSpPr>
          <p:cNvPr id="668" name="Google Shape;668;p71"/>
          <p:cNvGrpSpPr/>
          <p:nvPr/>
        </p:nvGrpSpPr>
        <p:grpSpPr>
          <a:xfrm>
            <a:off x="3526237" y="2393568"/>
            <a:ext cx="2643923" cy="1720281"/>
            <a:chOff x="3526237" y="1828800"/>
            <a:chExt cx="2643923" cy="1720281"/>
          </a:xfrm>
        </p:grpSpPr>
        <p:sp>
          <p:nvSpPr>
            <p:cNvPr id="669" name="Google Shape;669;p71"/>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70" name="Google Shape;670;p71"/>
            <p:cNvCxnSpPr>
              <a:endCxn id="671"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72" name="Google Shape;672;p71"/>
            <p:cNvCxnSpPr>
              <a:stCxn id="669" idx="1"/>
              <a:endCxn id="671"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71" name="Google Shape;671;p71"/>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73" name="Google Shape;673;p71"/>
          <p:cNvGrpSpPr/>
          <p:nvPr/>
        </p:nvGrpSpPr>
        <p:grpSpPr>
          <a:xfrm>
            <a:off x="3526372" y="4031379"/>
            <a:ext cx="694200" cy="1036200"/>
            <a:chOff x="3709097" y="3680036"/>
            <a:chExt cx="694200" cy="1036200"/>
          </a:xfrm>
        </p:grpSpPr>
        <p:sp>
          <p:nvSpPr>
            <p:cNvPr id="674" name="Google Shape;674;p71"/>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675" name="Google Shape;675;p71"/>
            <p:cNvCxnSpPr>
              <a:stCxn id="674" idx="0"/>
              <a:endCxn id="666" idx="5"/>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676" name="Google Shape;676;p71"/>
          <p:cNvSpPr/>
          <p:nvPr/>
        </p:nvSpPr>
        <p:spPr>
          <a:xfrm>
            <a:off x="2950192" y="3551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677" name="Google Shape;677;p71"/>
          <p:cNvGrpSpPr/>
          <p:nvPr/>
        </p:nvGrpSpPr>
        <p:grpSpPr>
          <a:xfrm>
            <a:off x="3526237" y="2393568"/>
            <a:ext cx="2643923" cy="1720281"/>
            <a:chOff x="3526237" y="1828800"/>
            <a:chExt cx="2643923" cy="1720281"/>
          </a:xfrm>
        </p:grpSpPr>
        <p:sp>
          <p:nvSpPr>
            <p:cNvPr id="678" name="Google Shape;678;p71"/>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679" name="Google Shape;679;p71"/>
            <p:cNvCxnSpPr>
              <a:endCxn id="680"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81" name="Google Shape;681;p71"/>
            <p:cNvCxnSpPr>
              <a:stCxn id="678" idx="1"/>
              <a:endCxn id="680"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680" name="Google Shape;680;p71"/>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grpSp>
      <p:grpSp>
        <p:nvGrpSpPr>
          <p:cNvPr id="682" name="Google Shape;682;p71"/>
          <p:cNvGrpSpPr/>
          <p:nvPr/>
        </p:nvGrpSpPr>
        <p:grpSpPr>
          <a:xfrm>
            <a:off x="4118772" y="4939654"/>
            <a:ext cx="694200" cy="1036200"/>
            <a:chOff x="3709097" y="3680036"/>
            <a:chExt cx="694200" cy="1036200"/>
          </a:xfrm>
        </p:grpSpPr>
        <p:sp>
          <p:nvSpPr>
            <p:cNvPr id="683" name="Google Shape;683;p71"/>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684" name="Google Shape;684;p71"/>
            <p:cNvCxnSpPr>
              <a:stCxn id="683" idx="0"/>
            </p:cNvCxnSpPr>
            <p:nvPr/>
          </p:nvCxnSpPr>
          <p:spPr>
            <a:xfrm rot="10800000">
              <a:off x="3709097" y="3680036"/>
              <a:ext cx="356700" cy="473700"/>
            </a:xfrm>
            <a:prstGeom prst="straightConnector1">
              <a:avLst/>
            </a:prstGeom>
            <a:noFill/>
            <a:ln cap="flat" cmpd="sng" w="9525">
              <a:solidFill>
                <a:srgbClr val="4A7EBB"/>
              </a:solidFill>
              <a:prstDash val="solid"/>
              <a:miter lim="8000"/>
              <a:headEnd len="sm" w="sm" type="none"/>
              <a:tailEnd len="sm" w="sm" type="none"/>
            </a:ln>
          </p:spPr>
        </p:cxnSp>
      </p:grpSp>
      <p:sp>
        <p:nvSpPr>
          <p:cNvPr id="685" name="Google Shape;685;p71"/>
          <p:cNvSpPr/>
          <p:nvPr/>
        </p:nvSpPr>
        <p:spPr>
          <a:xfrm>
            <a:off x="4573992"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686" name="Google Shape;686;p71"/>
          <p:cNvCxnSpPr>
            <a:stCxn id="685" idx="7"/>
          </p:cNvCxnSpPr>
          <p:nvPr/>
        </p:nvCxnSpPr>
        <p:spPr>
          <a:xfrm flipH="1" rot="10800000">
            <a:off x="5150141" y="4031250"/>
            <a:ext cx="448500" cy="556200"/>
          </a:xfrm>
          <a:prstGeom prst="straightConnector1">
            <a:avLst/>
          </a:prstGeom>
          <a:noFill/>
          <a:ln cap="flat" cmpd="sng" w="9525">
            <a:solidFill>
              <a:srgbClr val="4A7EBB"/>
            </a:solidFill>
            <a:prstDash val="solid"/>
            <a:miter lim="8000"/>
            <a:headEnd len="sm" w="sm" type="none"/>
            <a:tailEnd len="sm" w="sm" type="none"/>
          </a:ln>
        </p:spPr>
      </p:cxnSp>
      <p:cxnSp>
        <p:nvCxnSpPr>
          <p:cNvPr id="687" name="Google Shape;687;p71"/>
          <p:cNvCxnSpPr/>
          <p:nvPr/>
        </p:nvCxnSpPr>
        <p:spPr>
          <a:xfrm flipH="1" rot="10800000">
            <a:off x="2616991" y="4037650"/>
            <a:ext cx="448500" cy="556200"/>
          </a:xfrm>
          <a:prstGeom prst="straightConnector1">
            <a:avLst/>
          </a:prstGeom>
          <a:noFill/>
          <a:ln cap="flat" cmpd="sng" w="9525">
            <a:solidFill>
              <a:srgbClr val="4A7EBB"/>
            </a:solidFill>
            <a:prstDash val="solid"/>
            <a:miter lim="8000"/>
            <a:headEnd len="sm" w="sm" type="none"/>
            <a:tailEnd len="sm" w="sm" type="none"/>
          </a:ln>
        </p:spPr>
      </p:cxnSp>
      <p:sp>
        <p:nvSpPr>
          <p:cNvPr id="688" name="Google Shape;688;p71"/>
          <p:cNvSpPr/>
          <p:nvPr/>
        </p:nvSpPr>
        <p:spPr>
          <a:xfrm>
            <a:off x="2147067" y="450507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689" name="Google Shape;689;p7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Insert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grpSp>
        <p:nvGrpSpPr>
          <p:cNvPr id="695" name="Google Shape;695;p72"/>
          <p:cNvGrpSpPr/>
          <p:nvPr/>
        </p:nvGrpSpPr>
        <p:grpSpPr>
          <a:xfrm>
            <a:off x="3526237" y="2317368"/>
            <a:ext cx="2643923" cy="1720281"/>
            <a:chOff x="3526237" y="1828800"/>
            <a:chExt cx="2643923" cy="1720281"/>
          </a:xfrm>
        </p:grpSpPr>
        <p:sp>
          <p:nvSpPr>
            <p:cNvPr id="696" name="Google Shape;696;p72"/>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697" name="Google Shape;697;p72"/>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698" name="Google Shape;698;p72"/>
            <p:cNvCxnSpPr>
              <a:endCxn id="69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699" name="Google Shape;699;p72"/>
            <p:cNvCxnSpPr>
              <a:stCxn id="696" idx="1"/>
              <a:endCxn id="69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700" name="Google Shape;700;p72"/>
          <p:cNvSpPr/>
          <p:nvPr/>
        </p:nvSpPr>
        <p:spPr>
          <a:xfrm>
            <a:off x="2950192" y="34751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701" name="Google Shape;701;p72"/>
          <p:cNvGrpSpPr/>
          <p:nvPr/>
        </p:nvGrpSpPr>
        <p:grpSpPr>
          <a:xfrm>
            <a:off x="2132388" y="3970367"/>
            <a:ext cx="4818567" cy="1295700"/>
            <a:chOff x="2162713" y="3466624"/>
            <a:chExt cx="4818567" cy="1295700"/>
          </a:xfrm>
        </p:grpSpPr>
        <p:sp>
          <p:nvSpPr>
            <p:cNvPr id="702" name="Google Shape;702;p72"/>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703" name="Google Shape;703;p72"/>
            <p:cNvCxnSpPr>
              <a:stCxn id="702"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704" name="Google Shape;704;p72"/>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705" name="Google Shape;705;p72"/>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706" name="Google Shape;706;p72"/>
            <p:cNvCxnSpPr>
              <a:stCxn id="705"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07" name="Google Shape;707;p72"/>
            <p:cNvCxnSpPr>
              <a:stCxn id="708"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08" name="Google Shape;708;p72"/>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cxnSp>
          <p:nvCxnSpPr>
            <p:cNvPr id="709" name="Google Shape;709;p72"/>
            <p:cNvCxnSpPr>
              <a:stCxn id="704"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grpSp>
        <p:nvGrpSpPr>
          <p:cNvPr id="710" name="Google Shape;710;p72"/>
          <p:cNvGrpSpPr/>
          <p:nvPr/>
        </p:nvGrpSpPr>
        <p:grpSpPr>
          <a:xfrm>
            <a:off x="4105672" y="5189679"/>
            <a:ext cx="876900" cy="1249500"/>
            <a:chOff x="3526397" y="3466736"/>
            <a:chExt cx="876900" cy="1249500"/>
          </a:xfrm>
        </p:grpSpPr>
        <p:sp>
          <p:nvSpPr>
            <p:cNvPr id="711" name="Google Shape;711;p72"/>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712" name="Google Shape;712;p72"/>
            <p:cNvCxnSpPr>
              <a:stCxn id="711"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713" name="Google Shape;713;p72"/>
          <p:cNvSpPr txBox="1"/>
          <p:nvPr/>
        </p:nvSpPr>
        <p:spPr>
          <a:xfrm>
            <a:off x="1046025" y="1607950"/>
            <a:ext cx="48186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000000"/>
                </a:solidFill>
                <a:latin typeface="Mukta"/>
                <a:ea typeface="Mukta"/>
                <a:cs typeface="Mukta"/>
                <a:sym typeface="Mukta"/>
              </a:rPr>
              <a:t>5 4 8 11</a:t>
            </a:r>
            <a:endParaRPr b="0" i="0" sz="2400" u="none" cap="none" strike="noStrike">
              <a:solidFill>
                <a:srgbClr val="000000"/>
              </a:solidFill>
              <a:latin typeface="Mukta"/>
              <a:ea typeface="Mukta"/>
              <a:cs typeface="Mukta"/>
              <a:sym typeface="Mukta"/>
            </a:endParaRPr>
          </a:p>
        </p:txBody>
      </p:sp>
      <p:sp>
        <p:nvSpPr>
          <p:cNvPr id="714" name="Google Shape;714;p7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grpSp>
        <p:nvGrpSpPr>
          <p:cNvPr id="720" name="Google Shape;720;p73"/>
          <p:cNvGrpSpPr/>
          <p:nvPr/>
        </p:nvGrpSpPr>
        <p:grpSpPr>
          <a:xfrm>
            <a:off x="3526237" y="2317368"/>
            <a:ext cx="2643923" cy="1720281"/>
            <a:chOff x="3526237" y="1828800"/>
            <a:chExt cx="2643923" cy="1720281"/>
          </a:xfrm>
        </p:grpSpPr>
        <p:sp>
          <p:nvSpPr>
            <p:cNvPr id="721" name="Google Shape;721;p73"/>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722" name="Google Shape;722;p73"/>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723" name="Google Shape;723;p73"/>
            <p:cNvCxnSpPr>
              <a:endCxn id="72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724" name="Google Shape;724;p73"/>
            <p:cNvCxnSpPr>
              <a:stCxn id="721" idx="1"/>
              <a:endCxn id="72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725" name="Google Shape;725;p73"/>
          <p:cNvSpPr/>
          <p:nvPr/>
        </p:nvSpPr>
        <p:spPr>
          <a:xfrm>
            <a:off x="2950192" y="34751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726" name="Google Shape;726;p73"/>
          <p:cNvGrpSpPr/>
          <p:nvPr/>
        </p:nvGrpSpPr>
        <p:grpSpPr>
          <a:xfrm>
            <a:off x="2132388" y="3970367"/>
            <a:ext cx="4818567" cy="1295700"/>
            <a:chOff x="2162713" y="3466624"/>
            <a:chExt cx="4818567" cy="1295700"/>
          </a:xfrm>
        </p:grpSpPr>
        <p:sp>
          <p:nvSpPr>
            <p:cNvPr id="727" name="Google Shape;727;p73"/>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728" name="Google Shape;728;p73"/>
            <p:cNvCxnSpPr>
              <a:stCxn id="727"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729" name="Google Shape;729;p73"/>
            <p:cNvSpPr/>
            <p:nvPr/>
          </p:nvSpPr>
          <p:spPr>
            <a:xfrm>
              <a:off x="3728297" y="4153736"/>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sp>
          <p:nvSpPr>
            <p:cNvPr id="730" name="Google Shape;730;p73"/>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731" name="Google Shape;731;p73"/>
            <p:cNvCxnSpPr>
              <a:stCxn id="730"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32" name="Google Shape;732;p73"/>
            <p:cNvCxnSpPr>
              <a:stCxn id="733"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33" name="Google Shape;733;p73"/>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cxnSp>
          <p:nvCxnSpPr>
            <p:cNvPr id="734" name="Google Shape;734;p73"/>
            <p:cNvCxnSpPr>
              <a:stCxn id="729"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735" name="Google Shape;735;p73"/>
          <p:cNvSpPr txBox="1"/>
          <p:nvPr/>
        </p:nvSpPr>
        <p:spPr>
          <a:xfrm>
            <a:off x="1046025" y="1607950"/>
            <a:ext cx="45423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FF0000"/>
                </a:solidFill>
                <a:latin typeface="Mukta"/>
                <a:ea typeface="Mukta"/>
                <a:cs typeface="Mukta"/>
                <a:sym typeface="Mukta"/>
              </a:rPr>
              <a:t>5</a:t>
            </a:r>
            <a:r>
              <a:rPr b="1" i="0" lang="en-US" sz="2400" u="none" cap="none" strike="noStrike">
                <a:solidFill>
                  <a:srgbClr val="000000"/>
                </a:solidFill>
                <a:latin typeface="Mukta"/>
                <a:ea typeface="Mukta"/>
                <a:cs typeface="Mukta"/>
                <a:sym typeface="Mukta"/>
              </a:rPr>
              <a:t> 4 8 11</a:t>
            </a:r>
            <a:endParaRPr b="0" i="0" sz="2400" u="none" cap="none" strike="noStrike">
              <a:solidFill>
                <a:srgbClr val="000000"/>
              </a:solidFill>
              <a:latin typeface="Mukta"/>
              <a:ea typeface="Mukta"/>
              <a:cs typeface="Mukta"/>
              <a:sym typeface="Mukta"/>
            </a:endParaRPr>
          </a:p>
        </p:txBody>
      </p:sp>
      <p:sp>
        <p:nvSpPr>
          <p:cNvPr id="736" name="Google Shape;736;p73"/>
          <p:cNvSpPr txBox="1"/>
          <p:nvPr/>
        </p:nvSpPr>
        <p:spPr>
          <a:xfrm>
            <a:off x="7390150" y="2610350"/>
            <a:ext cx="41118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Just replace with 6!</a:t>
            </a:r>
            <a:endParaRPr b="1" i="0" sz="2400" u="none" cap="none" strike="noStrike">
              <a:solidFill>
                <a:srgbClr val="000000"/>
              </a:solidFill>
              <a:latin typeface="Mukta"/>
              <a:ea typeface="Mukta"/>
              <a:cs typeface="Mukta"/>
              <a:sym typeface="Mukta"/>
            </a:endParaRPr>
          </a:p>
        </p:txBody>
      </p:sp>
      <p:sp>
        <p:nvSpPr>
          <p:cNvPr id="737" name="Google Shape;737;p7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grpSp>
        <p:nvGrpSpPr>
          <p:cNvPr id="743" name="Google Shape;743;p74"/>
          <p:cNvGrpSpPr/>
          <p:nvPr/>
        </p:nvGrpSpPr>
        <p:grpSpPr>
          <a:xfrm>
            <a:off x="1545037" y="2774568"/>
            <a:ext cx="2643923" cy="1720281"/>
            <a:chOff x="3526237" y="1828800"/>
            <a:chExt cx="2643923" cy="1720281"/>
          </a:xfrm>
        </p:grpSpPr>
        <p:sp>
          <p:nvSpPr>
            <p:cNvPr id="744" name="Google Shape;744;p74"/>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745" name="Google Shape;745;p74"/>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746" name="Google Shape;746;p74"/>
            <p:cNvCxnSpPr>
              <a:endCxn id="745"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747" name="Google Shape;747;p74"/>
            <p:cNvCxnSpPr>
              <a:stCxn id="744" idx="1"/>
              <a:endCxn id="745"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grpSp>
        <p:nvGrpSpPr>
          <p:cNvPr id="748" name="Google Shape;748;p74"/>
          <p:cNvGrpSpPr/>
          <p:nvPr/>
        </p:nvGrpSpPr>
        <p:grpSpPr>
          <a:xfrm>
            <a:off x="2729171" y="4427567"/>
            <a:ext cx="2240584" cy="1295700"/>
            <a:chOff x="4740696" y="3466624"/>
            <a:chExt cx="2240584" cy="1295700"/>
          </a:xfrm>
        </p:grpSpPr>
        <p:sp>
          <p:nvSpPr>
            <p:cNvPr id="749" name="Google Shape;749;p74"/>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750" name="Google Shape;750;p74"/>
            <p:cNvCxnSpPr>
              <a:stCxn id="749"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51" name="Google Shape;751;p74"/>
            <p:cNvCxnSpPr>
              <a:stCxn id="752"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52" name="Google Shape;752;p74"/>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753" name="Google Shape;753;p74"/>
          <p:cNvSpPr txBox="1"/>
          <p:nvPr/>
        </p:nvSpPr>
        <p:spPr>
          <a:xfrm>
            <a:off x="1046025" y="1607950"/>
            <a:ext cx="4667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a:t>
            </a:r>
            <a:r>
              <a:rPr b="1" i="0" lang="en-US" sz="2400" u="none" cap="none" strike="noStrike">
                <a:solidFill>
                  <a:srgbClr val="FF0000"/>
                </a:solidFill>
                <a:latin typeface="Mukta"/>
                <a:ea typeface="Mukta"/>
                <a:cs typeface="Mukta"/>
                <a:sym typeface="Mukta"/>
              </a:rPr>
              <a:t>4 </a:t>
            </a:r>
            <a:r>
              <a:rPr b="1" i="0" lang="en-US" sz="2400" u="none" cap="none" strike="noStrike">
                <a:solidFill>
                  <a:srgbClr val="000000"/>
                </a:solidFill>
                <a:latin typeface="Mukta"/>
                <a:ea typeface="Mukta"/>
                <a:cs typeface="Mukta"/>
                <a:sym typeface="Mukta"/>
              </a:rPr>
              <a:t>8 11</a:t>
            </a:r>
            <a:endParaRPr b="0" i="0" sz="2400" u="none" cap="none" strike="noStrike">
              <a:solidFill>
                <a:srgbClr val="000000"/>
              </a:solidFill>
              <a:latin typeface="Mukta"/>
              <a:ea typeface="Mukta"/>
              <a:cs typeface="Mukta"/>
              <a:sym typeface="Mukta"/>
            </a:endParaRPr>
          </a:p>
        </p:txBody>
      </p:sp>
      <p:sp>
        <p:nvSpPr>
          <p:cNvPr id="754" name="Google Shape;754;p74"/>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grpSp>
        <p:nvGrpSpPr>
          <p:cNvPr id="755" name="Google Shape;755;p74"/>
          <p:cNvGrpSpPr/>
          <p:nvPr/>
        </p:nvGrpSpPr>
        <p:grpSpPr>
          <a:xfrm>
            <a:off x="7641037" y="2774568"/>
            <a:ext cx="2643923" cy="1720281"/>
            <a:chOff x="3526237" y="1828800"/>
            <a:chExt cx="2643923" cy="1720281"/>
          </a:xfrm>
        </p:grpSpPr>
        <p:sp>
          <p:nvSpPr>
            <p:cNvPr id="756" name="Google Shape;756;p74"/>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757" name="Google Shape;757;p74"/>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758" name="Google Shape;758;p74"/>
            <p:cNvCxnSpPr>
              <a:endCxn id="75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759" name="Google Shape;759;p74"/>
            <p:cNvCxnSpPr>
              <a:stCxn id="756" idx="1"/>
              <a:endCxn id="75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760" name="Google Shape;760;p74"/>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761" name="Google Shape;761;p74"/>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
        <p:nvSpPr>
          <p:cNvPr id="762" name="Google Shape;762;p74"/>
          <p:cNvSpPr/>
          <p:nvPr/>
        </p:nvSpPr>
        <p:spPr>
          <a:xfrm>
            <a:off x="1197592" y="3932349"/>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763" name="Google Shape;763;p74"/>
          <p:cNvGrpSpPr/>
          <p:nvPr/>
        </p:nvGrpSpPr>
        <p:grpSpPr>
          <a:xfrm>
            <a:off x="379788" y="4427679"/>
            <a:ext cx="2240584" cy="1249500"/>
            <a:chOff x="2162713" y="3466736"/>
            <a:chExt cx="2240584" cy="1249500"/>
          </a:xfrm>
        </p:grpSpPr>
        <p:sp>
          <p:nvSpPr>
            <p:cNvPr id="764" name="Google Shape;764;p74"/>
            <p:cNvSpPr/>
            <p:nvPr/>
          </p:nvSpPr>
          <p:spPr>
            <a:xfrm>
              <a:off x="2162713" y="4116237"/>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765" name="Google Shape;765;p74"/>
            <p:cNvCxnSpPr>
              <a:stCxn id="764"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766" name="Google Shape;766;p74"/>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767" name="Google Shape;767;p74"/>
            <p:cNvCxnSpPr>
              <a:stCxn id="766"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grpSp>
        <p:nvGrpSpPr>
          <p:cNvPr id="768" name="Google Shape;768;p74"/>
          <p:cNvGrpSpPr/>
          <p:nvPr/>
        </p:nvGrpSpPr>
        <p:grpSpPr>
          <a:xfrm>
            <a:off x="8825171" y="4427567"/>
            <a:ext cx="2240584" cy="1295700"/>
            <a:chOff x="4740696" y="3466624"/>
            <a:chExt cx="2240584" cy="1295700"/>
          </a:xfrm>
        </p:grpSpPr>
        <p:sp>
          <p:nvSpPr>
            <p:cNvPr id="769" name="Google Shape;769;p74"/>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770" name="Google Shape;770;p74"/>
            <p:cNvCxnSpPr>
              <a:stCxn id="769"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71" name="Google Shape;771;p74"/>
            <p:cNvCxnSpPr>
              <a:stCxn id="772"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72" name="Google Shape;772;p74"/>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773" name="Google Shape;773;p74"/>
          <p:cNvSpPr/>
          <p:nvPr/>
        </p:nvSpPr>
        <p:spPr>
          <a:xfrm>
            <a:off x="7217392" y="4008549"/>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grpSp>
        <p:nvGrpSpPr>
          <p:cNvPr id="774" name="Google Shape;774;p74"/>
          <p:cNvGrpSpPr/>
          <p:nvPr/>
        </p:nvGrpSpPr>
        <p:grpSpPr>
          <a:xfrm>
            <a:off x="6399588" y="4503879"/>
            <a:ext cx="2240584" cy="1249500"/>
            <a:chOff x="2162713" y="3466736"/>
            <a:chExt cx="2240584" cy="1249500"/>
          </a:xfrm>
        </p:grpSpPr>
        <p:sp>
          <p:nvSpPr>
            <p:cNvPr id="775" name="Google Shape;775;p74"/>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776" name="Google Shape;776;p74"/>
            <p:cNvCxnSpPr>
              <a:stCxn id="775"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777" name="Google Shape;777;p74"/>
            <p:cNvSpPr/>
            <p:nvPr/>
          </p:nvSpPr>
          <p:spPr>
            <a:xfrm>
              <a:off x="3728297" y="4153736"/>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778" name="Google Shape;778;p74"/>
            <p:cNvCxnSpPr>
              <a:stCxn id="777"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779" name="Google Shape;779;p7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grpSp>
        <p:nvGrpSpPr>
          <p:cNvPr id="785" name="Google Shape;785;p75"/>
          <p:cNvGrpSpPr/>
          <p:nvPr/>
        </p:nvGrpSpPr>
        <p:grpSpPr>
          <a:xfrm>
            <a:off x="1545037" y="2774568"/>
            <a:ext cx="2643923" cy="1720281"/>
            <a:chOff x="3526237" y="1828800"/>
            <a:chExt cx="2643923" cy="1720281"/>
          </a:xfrm>
        </p:grpSpPr>
        <p:sp>
          <p:nvSpPr>
            <p:cNvPr id="786" name="Google Shape;786;p75"/>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787" name="Google Shape;787;p75"/>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788" name="Google Shape;788;p75"/>
            <p:cNvCxnSpPr>
              <a:endCxn id="78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789" name="Google Shape;789;p75"/>
            <p:cNvCxnSpPr>
              <a:stCxn id="786" idx="1"/>
              <a:endCxn id="78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790" name="Google Shape;790;p75"/>
          <p:cNvSpPr/>
          <p:nvPr/>
        </p:nvSpPr>
        <p:spPr>
          <a:xfrm>
            <a:off x="968992" y="3932349"/>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791" name="Google Shape;791;p75"/>
          <p:cNvGrpSpPr/>
          <p:nvPr/>
        </p:nvGrpSpPr>
        <p:grpSpPr>
          <a:xfrm>
            <a:off x="1514872" y="4427567"/>
            <a:ext cx="3454883" cy="1295700"/>
            <a:chOff x="3526397" y="3466624"/>
            <a:chExt cx="3454883" cy="1295700"/>
          </a:xfrm>
        </p:grpSpPr>
        <p:sp>
          <p:nvSpPr>
            <p:cNvPr id="792" name="Google Shape;792;p75"/>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sp>
          <p:nvSpPr>
            <p:cNvPr id="793" name="Google Shape;793;p75"/>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794" name="Google Shape;794;p75"/>
            <p:cNvCxnSpPr>
              <a:stCxn id="793"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795" name="Google Shape;795;p75"/>
            <p:cNvCxnSpPr>
              <a:stCxn id="796"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796" name="Google Shape;796;p75"/>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cxnSp>
          <p:nvCxnSpPr>
            <p:cNvPr id="797" name="Google Shape;797;p75"/>
            <p:cNvCxnSpPr>
              <a:stCxn id="792"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798" name="Google Shape;798;p75"/>
          <p:cNvSpPr txBox="1"/>
          <p:nvPr/>
        </p:nvSpPr>
        <p:spPr>
          <a:xfrm>
            <a:off x="1046025" y="1607950"/>
            <a:ext cx="49725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a:t>
            </a:r>
            <a:r>
              <a:rPr b="1" i="0" lang="en-US" sz="2400" u="none" cap="none" strike="noStrike">
                <a:solidFill>
                  <a:srgbClr val="000000"/>
                </a:solidFill>
                <a:latin typeface="Mukta"/>
                <a:ea typeface="Mukta"/>
                <a:cs typeface="Mukta"/>
                <a:sym typeface="Mukta"/>
              </a:rPr>
              <a:t> </a:t>
            </a:r>
            <a:r>
              <a:rPr b="1" i="0" lang="en-US" sz="2400" u="none" cap="none" strike="noStrike">
                <a:solidFill>
                  <a:srgbClr val="FF0000"/>
                </a:solidFill>
                <a:latin typeface="Mukta"/>
                <a:ea typeface="Mukta"/>
                <a:cs typeface="Mukta"/>
                <a:sym typeface="Mukta"/>
              </a:rPr>
              <a:t>4 </a:t>
            </a:r>
            <a:r>
              <a:rPr b="1" i="0" lang="en-US" sz="2400" u="none" cap="none" strike="noStrike">
                <a:solidFill>
                  <a:srgbClr val="000000"/>
                </a:solidFill>
                <a:latin typeface="Mukta"/>
                <a:ea typeface="Mukta"/>
                <a:cs typeface="Mukta"/>
                <a:sym typeface="Mukta"/>
              </a:rPr>
              <a:t>8 11</a:t>
            </a:r>
            <a:endParaRPr b="0" i="0" sz="2400" u="none" cap="none" strike="noStrike">
              <a:solidFill>
                <a:srgbClr val="000000"/>
              </a:solidFill>
              <a:latin typeface="Mukta"/>
              <a:ea typeface="Mukta"/>
              <a:cs typeface="Mukta"/>
              <a:sym typeface="Mukta"/>
            </a:endParaRPr>
          </a:p>
        </p:txBody>
      </p:sp>
      <p:grpSp>
        <p:nvGrpSpPr>
          <p:cNvPr id="799" name="Google Shape;799;p75"/>
          <p:cNvGrpSpPr/>
          <p:nvPr/>
        </p:nvGrpSpPr>
        <p:grpSpPr>
          <a:xfrm>
            <a:off x="7641037" y="2774568"/>
            <a:ext cx="2643923" cy="1720281"/>
            <a:chOff x="3526237" y="1828800"/>
            <a:chExt cx="2643923" cy="1720281"/>
          </a:xfrm>
        </p:grpSpPr>
        <p:sp>
          <p:nvSpPr>
            <p:cNvPr id="800" name="Google Shape;800;p75"/>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01" name="Google Shape;801;p75"/>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802" name="Google Shape;802;p75"/>
            <p:cNvCxnSpPr>
              <a:endCxn id="801"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03" name="Google Shape;803;p75"/>
            <p:cNvCxnSpPr>
              <a:stCxn id="800" idx="1"/>
              <a:endCxn id="801"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04" name="Google Shape;804;p75"/>
          <p:cNvSpPr/>
          <p:nvPr/>
        </p:nvSpPr>
        <p:spPr>
          <a:xfrm>
            <a:off x="7064992" y="3932349"/>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805" name="Google Shape;805;p75"/>
          <p:cNvGrpSpPr/>
          <p:nvPr/>
        </p:nvGrpSpPr>
        <p:grpSpPr>
          <a:xfrm>
            <a:off x="6247188" y="4427567"/>
            <a:ext cx="4818567" cy="1295700"/>
            <a:chOff x="2162713" y="3466624"/>
            <a:chExt cx="4818567" cy="1295700"/>
          </a:xfrm>
        </p:grpSpPr>
        <p:sp>
          <p:nvSpPr>
            <p:cNvPr id="806" name="Google Shape;806;p75"/>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807" name="Google Shape;807;p75"/>
            <p:cNvCxnSpPr>
              <a:stCxn id="806"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808" name="Google Shape;808;p75"/>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09" name="Google Shape;809;p75"/>
            <p:cNvCxnSpPr>
              <a:stCxn id="808"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810" name="Google Shape;810;p75"/>
            <p:cNvCxnSpPr>
              <a:stCxn id="811"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811" name="Google Shape;811;p75"/>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812" name="Google Shape;812;p7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813" name="Google Shape;813;p75"/>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814" name="Google Shape;814;p75"/>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815" name="Google Shape;815;p75"/>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grpSp>
        <p:nvGrpSpPr>
          <p:cNvPr id="821" name="Google Shape;821;p76"/>
          <p:cNvGrpSpPr/>
          <p:nvPr/>
        </p:nvGrpSpPr>
        <p:grpSpPr>
          <a:xfrm>
            <a:off x="1545037" y="2774568"/>
            <a:ext cx="2643923" cy="1720281"/>
            <a:chOff x="3526237" y="1828800"/>
            <a:chExt cx="2643923" cy="1720281"/>
          </a:xfrm>
        </p:grpSpPr>
        <p:sp>
          <p:nvSpPr>
            <p:cNvPr id="822" name="Google Shape;822;p76"/>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23" name="Google Shape;823;p76"/>
            <p:cNvSpPr/>
            <p:nvPr/>
          </p:nvSpPr>
          <p:spPr>
            <a:xfrm>
              <a:off x="4140786" y="1828800"/>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824" name="Google Shape;824;p76"/>
            <p:cNvCxnSpPr>
              <a:endCxn id="823"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25" name="Google Shape;825;p76"/>
            <p:cNvCxnSpPr>
              <a:stCxn id="822" idx="1"/>
              <a:endCxn id="823"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26" name="Google Shape;826;p76"/>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827" name="Google Shape;827;p76"/>
          <p:cNvGrpSpPr/>
          <p:nvPr/>
        </p:nvGrpSpPr>
        <p:grpSpPr>
          <a:xfrm>
            <a:off x="1514872" y="4427567"/>
            <a:ext cx="3454883" cy="1295700"/>
            <a:chOff x="3526397" y="3466624"/>
            <a:chExt cx="3454883" cy="1295700"/>
          </a:xfrm>
        </p:grpSpPr>
        <p:sp>
          <p:nvSpPr>
            <p:cNvPr id="828" name="Google Shape;828;p76"/>
            <p:cNvSpPr/>
            <p:nvPr/>
          </p:nvSpPr>
          <p:spPr>
            <a:xfrm>
              <a:off x="3728297" y="4153736"/>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sp>
          <p:nvSpPr>
            <p:cNvPr id="829" name="Google Shape;829;p76"/>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30" name="Google Shape;830;p76"/>
            <p:cNvCxnSpPr>
              <a:stCxn id="829"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831" name="Google Shape;831;p76"/>
            <p:cNvCxnSpPr>
              <a:stCxn id="832"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832" name="Google Shape;832;p76"/>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cxnSp>
          <p:nvCxnSpPr>
            <p:cNvPr id="833" name="Google Shape;833;p76"/>
            <p:cNvCxnSpPr>
              <a:stCxn id="828"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834" name="Google Shape;834;p76"/>
          <p:cNvSpPr txBox="1"/>
          <p:nvPr/>
        </p:nvSpPr>
        <p:spPr>
          <a:xfrm>
            <a:off x="1046025" y="1607950"/>
            <a:ext cx="45702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a:t>
            </a:r>
            <a:r>
              <a:rPr b="1" i="0" lang="en-US" sz="2400" u="none" cap="none" strike="noStrike">
                <a:solidFill>
                  <a:srgbClr val="999999"/>
                </a:solidFill>
                <a:latin typeface="Mukta"/>
                <a:ea typeface="Mukta"/>
                <a:cs typeface="Mukta"/>
                <a:sym typeface="Mukta"/>
              </a:rPr>
              <a:t> </a:t>
            </a:r>
            <a:r>
              <a:rPr b="1" i="0" lang="en-US" sz="2400" u="none" cap="none" strike="noStrike">
                <a:solidFill>
                  <a:srgbClr val="FF0000"/>
                </a:solidFill>
                <a:latin typeface="Mukta"/>
                <a:ea typeface="Mukta"/>
                <a:cs typeface="Mukta"/>
                <a:sym typeface="Mukta"/>
              </a:rPr>
              <a:t>8</a:t>
            </a:r>
            <a:r>
              <a:rPr b="1" i="0" lang="en-US" sz="2400" u="none" cap="none" strike="noStrike">
                <a:solidFill>
                  <a:srgbClr val="000000"/>
                </a:solidFill>
                <a:latin typeface="Mukta"/>
                <a:ea typeface="Mukta"/>
                <a:cs typeface="Mukta"/>
                <a:sym typeface="Mukta"/>
              </a:rPr>
              <a:t> 11</a:t>
            </a:r>
            <a:endParaRPr b="0" i="0" sz="2400" u="none" cap="none" strike="noStrike">
              <a:solidFill>
                <a:srgbClr val="000000"/>
              </a:solidFill>
              <a:latin typeface="Mukta"/>
              <a:ea typeface="Mukta"/>
              <a:cs typeface="Mukta"/>
              <a:sym typeface="Mukta"/>
            </a:endParaRPr>
          </a:p>
        </p:txBody>
      </p:sp>
      <p:grpSp>
        <p:nvGrpSpPr>
          <p:cNvPr id="835" name="Google Shape;835;p76"/>
          <p:cNvGrpSpPr/>
          <p:nvPr/>
        </p:nvGrpSpPr>
        <p:grpSpPr>
          <a:xfrm>
            <a:off x="7641037" y="2774568"/>
            <a:ext cx="2643923" cy="1720281"/>
            <a:chOff x="3526237" y="1828800"/>
            <a:chExt cx="2643923" cy="1720281"/>
          </a:xfrm>
        </p:grpSpPr>
        <p:sp>
          <p:nvSpPr>
            <p:cNvPr id="836" name="Google Shape;836;p76"/>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37" name="Google Shape;837;p76"/>
            <p:cNvSpPr/>
            <p:nvPr/>
          </p:nvSpPr>
          <p:spPr>
            <a:xfrm>
              <a:off x="4140786" y="1828800"/>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838" name="Google Shape;838;p76"/>
            <p:cNvCxnSpPr>
              <a:endCxn id="83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39" name="Google Shape;839;p76"/>
            <p:cNvCxnSpPr>
              <a:stCxn id="836" idx="1"/>
              <a:endCxn id="83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40" name="Google Shape;840;p76"/>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841" name="Google Shape;841;p76"/>
          <p:cNvGrpSpPr/>
          <p:nvPr/>
        </p:nvGrpSpPr>
        <p:grpSpPr>
          <a:xfrm>
            <a:off x="6247188" y="4427567"/>
            <a:ext cx="4818567" cy="1295700"/>
            <a:chOff x="2162713" y="3466624"/>
            <a:chExt cx="4818567" cy="1295700"/>
          </a:xfrm>
        </p:grpSpPr>
        <p:sp>
          <p:nvSpPr>
            <p:cNvPr id="842" name="Google Shape;842;p76"/>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843" name="Google Shape;843;p76"/>
            <p:cNvCxnSpPr>
              <a:stCxn id="842"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sp>
          <p:nvSpPr>
            <p:cNvPr id="844" name="Google Shape;844;p76"/>
            <p:cNvSpPr/>
            <p:nvPr/>
          </p:nvSpPr>
          <p:spPr>
            <a:xfrm>
              <a:off x="4740696" y="4162325"/>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45" name="Google Shape;845;p76"/>
            <p:cNvCxnSpPr>
              <a:stCxn id="844"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846" name="Google Shape;846;p76"/>
            <p:cNvCxnSpPr>
              <a:stCxn id="847"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847" name="Google Shape;847;p76"/>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848" name="Google Shape;848;p7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849" name="Google Shape;849;p76"/>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850" name="Google Shape;850;p76"/>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851" name="Google Shape;851;p76"/>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grpSp>
        <p:nvGrpSpPr>
          <p:cNvPr id="857" name="Google Shape;857;p77"/>
          <p:cNvGrpSpPr/>
          <p:nvPr/>
        </p:nvGrpSpPr>
        <p:grpSpPr>
          <a:xfrm>
            <a:off x="1545037" y="2774568"/>
            <a:ext cx="2643923" cy="1720281"/>
            <a:chOff x="3526237" y="1828800"/>
            <a:chExt cx="2643923" cy="1720281"/>
          </a:xfrm>
        </p:grpSpPr>
        <p:sp>
          <p:nvSpPr>
            <p:cNvPr id="858" name="Google Shape;858;p77"/>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59" name="Google Shape;859;p77"/>
            <p:cNvSpPr/>
            <p:nvPr/>
          </p:nvSpPr>
          <p:spPr>
            <a:xfrm>
              <a:off x="4140786" y="1828800"/>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860" name="Google Shape;860;p77"/>
            <p:cNvCxnSpPr>
              <a:endCxn id="859"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61" name="Google Shape;861;p77"/>
            <p:cNvCxnSpPr>
              <a:stCxn id="858" idx="1"/>
              <a:endCxn id="859"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62" name="Google Shape;862;p77"/>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863" name="Google Shape;863;p77"/>
          <p:cNvGrpSpPr/>
          <p:nvPr/>
        </p:nvGrpSpPr>
        <p:grpSpPr>
          <a:xfrm>
            <a:off x="2729171" y="4427567"/>
            <a:ext cx="2240584" cy="1295700"/>
            <a:chOff x="4740696" y="3466624"/>
            <a:chExt cx="2240584" cy="1295700"/>
          </a:xfrm>
        </p:grpSpPr>
        <p:sp>
          <p:nvSpPr>
            <p:cNvPr id="864" name="Google Shape;864;p77"/>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65" name="Google Shape;865;p77"/>
            <p:cNvCxnSpPr>
              <a:stCxn id="864"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866" name="Google Shape;866;p77"/>
            <p:cNvCxnSpPr>
              <a:stCxn id="867"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867" name="Google Shape;867;p77"/>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868" name="Google Shape;868;p77"/>
          <p:cNvSpPr txBox="1"/>
          <p:nvPr/>
        </p:nvSpPr>
        <p:spPr>
          <a:xfrm>
            <a:off x="1045625" y="1607950"/>
            <a:ext cx="48987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a:t>
            </a:r>
            <a:r>
              <a:rPr b="1" i="0" lang="en-US" sz="2400" u="none" cap="none" strike="noStrike">
                <a:solidFill>
                  <a:srgbClr val="FF0000"/>
                </a:solidFill>
                <a:latin typeface="Mukta"/>
                <a:ea typeface="Mukta"/>
                <a:cs typeface="Mukta"/>
                <a:sym typeface="Mukta"/>
              </a:rPr>
              <a:t> 8</a:t>
            </a:r>
            <a:r>
              <a:rPr b="1" i="0" lang="en-US" sz="2400" u="none" cap="none" strike="noStrike">
                <a:solidFill>
                  <a:srgbClr val="000000"/>
                </a:solidFill>
                <a:latin typeface="Mukta"/>
                <a:ea typeface="Mukta"/>
                <a:cs typeface="Mukta"/>
                <a:sym typeface="Mukta"/>
              </a:rPr>
              <a:t> 11</a:t>
            </a:r>
            <a:endParaRPr b="0" i="0" sz="2400" u="none" cap="none" strike="noStrike">
              <a:solidFill>
                <a:srgbClr val="000000"/>
              </a:solidFill>
              <a:latin typeface="Mukta"/>
              <a:ea typeface="Mukta"/>
              <a:cs typeface="Mukta"/>
              <a:sym typeface="Mukta"/>
            </a:endParaRPr>
          </a:p>
        </p:txBody>
      </p:sp>
      <p:grpSp>
        <p:nvGrpSpPr>
          <p:cNvPr id="869" name="Google Shape;869;p77"/>
          <p:cNvGrpSpPr/>
          <p:nvPr/>
        </p:nvGrpSpPr>
        <p:grpSpPr>
          <a:xfrm>
            <a:off x="7641037" y="2774568"/>
            <a:ext cx="2643923" cy="1720281"/>
            <a:chOff x="3526237" y="1828800"/>
            <a:chExt cx="2643923" cy="1720281"/>
          </a:xfrm>
        </p:grpSpPr>
        <p:sp>
          <p:nvSpPr>
            <p:cNvPr id="870" name="Google Shape;870;p77"/>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71" name="Google Shape;871;p77"/>
            <p:cNvSpPr/>
            <p:nvPr/>
          </p:nvSpPr>
          <p:spPr>
            <a:xfrm>
              <a:off x="4140786" y="1828800"/>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72" name="Google Shape;872;p77"/>
            <p:cNvCxnSpPr>
              <a:endCxn id="871"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73" name="Google Shape;873;p77"/>
            <p:cNvCxnSpPr>
              <a:stCxn id="870" idx="1"/>
              <a:endCxn id="871"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74" name="Google Shape;874;p77"/>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875" name="Google Shape;875;p77"/>
          <p:cNvGrpSpPr/>
          <p:nvPr/>
        </p:nvGrpSpPr>
        <p:grpSpPr>
          <a:xfrm>
            <a:off x="6247188" y="4427567"/>
            <a:ext cx="4818567" cy="1295700"/>
            <a:chOff x="2162713" y="3466624"/>
            <a:chExt cx="4818567" cy="1295700"/>
          </a:xfrm>
        </p:grpSpPr>
        <p:sp>
          <p:nvSpPr>
            <p:cNvPr id="876" name="Google Shape;876;p77"/>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877" name="Google Shape;877;p77"/>
            <p:cNvCxnSpPr>
              <a:stCxn id="876"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cxnSp>
          <p:nvCxnSpPr>
            <p:cNvPr id="878" name="Google Shape;878;p77"/>
            <p:cNvCxnSpPr>
              <a:stCxn id="879"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879" name="Google Shape;879;p77"/>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880" name="Google Shape;880;p7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881" name="Google Shape;881;p77"/>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882" name="Google Shape;882;p77"/>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883" name="Google Shape;883;p77"/>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78"/>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grpSp>
        <p:nvGrpSpPr>
          <p:cNvPr id="890" name="Google Shape;890;p78"/>
          <p:cNvGrpSpPr/>
          <p:nvPr/>
        </p:nvGrpSpPr>
        <p:grpSpPr>
          <a:xfrm>
            <a:off x="1545037" y="2774568"/>
            <a:ext cx="2643923" cy="1720281"/>
            <a:chOff x="3526237" y="1828800"/>
            <a:chExt cx="2643923" cy="1720281"/>
          </a:xfrm>
        </p:grpSpPr>
        <p:sp>
          <p:nvSpPr>
            <p:cNvPr id="891" name="Google Shape;891;p78"/>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892" name="Google Shape;892;p78"/>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893" name="Google Shape;893;p78"/>
            <p:cNvCxnSpPr>
              <a:endCxn id="89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894" name="Google Shape;894;p78"/>
            <p:cNvCxnSpPr>
              <a:stCxn id="891" idx="1"/>
              <a:endCxn id="89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895" name="Google Shape;895;p78"/>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896" name="Google Shape;896;p78"/>
          <p:cNvGrpSpPr/>
          <p:nvPr/>
        </p:nvGrpSpPr>
        <p:grpSpPr>
          <a:xfrm>
            <a:off x="2729171" y="4427567"/>
            <a:ext cx="2240584" cy="1295700"/>
            <a:chOff x="4740696" y="3466624"/>
            <a:chExt cx="2240584" cy="1295700"/>
          </a:xfrm>
        </p:grpSpPr>
        <p:sp>
          <p:nvSpPr>
            <p:cNvPr id="897" name="Google Shape;897;p78"/>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898" name="Google Shape;898;p78"/>
            <p:cNvCxnSpPr>
              <a:stCxn id="897"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899" name="Google Shape;899;p78"/>
            <p:cNvCxnSpPr>
              <a:stCxn id="900"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900" name="Google Shape;900;p78"/>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901" name="Google Shape;901;p78"/>
          <p:cNvSpPr txBox="1"/>
          <p:nvPr/>
        </p:nvSpPr>
        <p:spPr>
          <a:xfrm>
            <a:off x="1045625" y="1607950"/>
            <a:ext cx="48987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a:t>
            </a:r>
            <a:r>
              <a:rPr b="1" i="0" lang="en-US" sz="2400" u="none" cap="none" strike="noStrike">
                <a:solidFill>
                  <a:srgbClr val="FF0000"/>
                </a:solidFill>
                <a:latin typeface="Mukta"/>
                <a:ea typeface="Mukta"/>
                <a:cs typeface="Mukta"/>
                <a:sym typeface="Mukta"/>
              </a:rPr>
              <a:t> 8</a:t>
            </a:r>
            <a:r>
              <a:rPr b="1" i="0" lang="en-US" sz="2400" u="none" cap="none" strike="noStrike">
                <a:solidFill>
                  <a:srgbClr val="000000"/>
                </a:solidFill>
                <a:latin typeface="Mukta"/>
                <a:ea typeface="Mukta"/>
                <a:cs typeface="Mukta"/>
                <a:sym typeface="Mukta"/>
              </a:rPr>
              <a:t> 11</a:t>
            </a:r>
            <a:endParaRPr b="0" i="0" sz="2400" u="none" cap="none" strike="noStrike">
              <a:solidFill>
                <a:srgbClr val="000000"/>
              </a:solidFill>
              <a:latin typeface="Mukta"/>
              <a:ea typeface="Mukta"/>
              <a:cs typeface="Mukta"/>
              <a:sym typeface="Mukta"/>
            </a:endParaRPr>
          </a:p>
        </p:txBody>
      </p:sp>
      <p:grpSp>
        <p:nvGrpSpPr>
          <p:cNvPr id="902" name="Google Shape;902;p78"/>
          <p:cNvGrpSpPr/>
          <p:nvPr/>
        </p:nvGrpSpPr>
        <p:grpSpPr>
          <a:xfrm>
            <a:off x="7641037" y="2774568"/>
            <a:ext cx="2643923" cy="1720281"/>
            <a:chOff x="3526237" y="1828800"/>
            <a:chExt cx="2643923" cy="1720281"/>
          </a:xfrm>
        </p:grpSpPr>
        <p:sp>
          <p:nvSpPr>
            <p:cNvPr id="903" name="Google Shape;903;p78"/>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904" name="Google Shape;904;p78"/>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905" name="Google Shape;905;p78"/>
            <p:cNvCxnSpPr>
              <a:endCxn id="904"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906" name="Google Shape;906;p78"/>
            <p:cNvCxnSpPr>
              <a:stCxn id="903" idx="1"/>
              <a:endCxn id="904"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907" name="Google Shape;907;p78"/>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908" name="Google Shape;908;p78"/>
          <p:cNvGrpSpPr/>
          <p:nvPr/>
        </p:nvGrpSpPr>
        <p:grpSpPr>
          <a:xfrm>
            <a:off x="6247188" y="4427567"/>
            <a:ext cx="4818567" cy="1295700"/>
            <a:chOff x="2162713" y="3466624"/>
            <a:chExt cx="4818567" cy="1295700"/>
          </a:xfrm>
        </p:grpSpPr>
        <p:sp>
          <p:nvSpPr>
            <p:cNvPr id="909" name="Google Shape;909;p78"/>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910" name="Google Shape;910;p78"/>
            <p:cNvCxnSpPr>
              <a:stCxn id="909"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cxnSp>
          <p:nvCxnSpPr>
            <p:cNvPr id="911" name="Google Shape;911;p78"/>
            <p:cNvCxnSpPr>
              <a:stCxn id="912"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912" name="Google Shape;912;p78"/>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
        <p:nvSpPr>
          <p:cNvPr id="913" name="Google Shape;913;p7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914" name="Google Shape;914;p78"/>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915" name="Google Shape;915;p78"/>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p:nvPr/>
        </p:nvSpPr>
        <p:spPr>
          <a:xfrm>
            <a:off x="780300" y="1136225"/>
            <a:ext cx="10631400" cy="53025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1155CC"/>
                </a:solidFill>
                <a:latin typeface="Fira Code"/>
                <a:ea typeface="Fira Code"/>
                <a:cs typeface="Fira Code"/>
                <a:sym typeface="Fira Code"/>
              </a:rPr>
              <a:t>vector&lt;string&gt;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replace_words</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const vector&lt;string&gt;&amp;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chemeClr val="dk1"/>
                </a:solidFill>
                <a:latin typeface="Fira Code"/>
                <a:ea typeface="Fira Code"/>
                <a:cs typeface="Fira Code"/>
                <a:sym typeface="Fira Code"/>
              </a:rPr>
              <a:t>,</a:t>
            </a:r>
            <a:endParaRPr i="0" sz="1900" u="none" cap="none" strike="noStrike">
              <a:solidFill>
                <a:schemeClr val="dk1"/>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const vector&lt;string&gt;&amp;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sentence</a:t>
            </a:r>
            <a:r>
              <a:rPr i="0" lang="en-US" sz="1900" u="none" cap="none" strike="noStrike">
                <a:solidFill>
                  <a:srgbClr val="999999"/>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45720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1155CC"/>
                </a:solidFill>
                <a:latin typeface="Fira Code"/>
                <a:ea typeface="Fira Code"/>
                <a:cs typeface="Fira Code"/>
                <a:sym typeface="Fira Code"/>
              </a:rPr>
              <a:t>unordered_set&lt;string&gt;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begin</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prefixes</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end</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O(MP)</a:t>
            </a:r>
            <a:endParaRPr i="0" sz="1900" u="none" cap="none" strike="noStrike">
              <a:solidFill>
                <a:srgbClr val="93C47D"/>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vector&lt;string&gt;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for </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const string&amp;</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word</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sentence</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6AA84F"/>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N iterations {</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1155CC"/>
                </a:solidFill>
                <a:latin typeface="Fira Code"/>
                <a:ea typeface="Fira Code"/>
                <a:cs typeface="Fira Code"/>
                <a:sym typeface="Fira Code"/>
              </a:rPr>
              <a:t>string</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A64D79"/>
                </a:solidFill>
                <a:latin typeface="Fira Code"/>
                <a:ea typeface="Fira Code"/>
                <a:cs typeface="Fira Code"/>
                <a:sym typeface="Fira Code"/>
              </a:rPr>
              <a:t>for </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1155CC"/>
                </a:solidFill>
                <a:latin typeface="Fira Code"/>
                <a:ea typeface="Fira Code"/>
                <a:cs typeface="Fira Code"/>
                <a:sym typeface="Fira Code"/>
              </a:rPr>
              <a:t>char</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c</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word</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    M iterations {</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b="1" lang="en-US" sz="1900">
                <a:solidFill>
                  <a:srgbClr val="BF9000"/>
                </a:solidFill>
                <a:latin typeface="Fira Code"/>
                <a:ea typeface="Fira Code"/>
                <a:cs typeface="Fira Code"/>
                <a:sym typeface="Fira Code"/>
              </a:rPr>
              <a:t>emplace</a:t>
            </a:r>
            <a:r>
              <a:rPr b="1" i="0" lang="en-US" sz="1900" u="none" cap="none" strike="noStrike">
                <a:solidFill>
                  <a:srgbClr val="BF9000"/>
                </a:solidFill>
                <a:latin typeface="Fira Code"/>
                <a:ea typeface="Fira Code"/>
                <a:cs typeface="Fira Code"/>
                <a:sym typeface="Fira Code"/>
              </a:rPr>
              <a:t>_back</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c</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A64D79"/>
                </a:solidFill>
                <a:latin typeface="Fira Code"/>
                <a:ea typeface="Fira Code"/>
                <a:cs typeface="Fira Code"/>
                <a:sym typeface="Fira Code"/>
              </a:rPr>
              <a:t>if </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find</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4A86E8"/>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set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end</a:t>
            </a:r>
            <a:r>
              <a:rPr i="0" lang="en-US" sz="1900" u="none" cap="none" strike="noStrike">
                <a:solidFill>
                  <a:srgbClr val="999999"/>
                </a:solidFill>
                <a:latin typeface="Fira Code"/>
                <a:ea typeface="Fira Code"/>
                <a:cs typeface="Fira Code"/>
                <a:sym typeface="Fira Code"/>
              </a:rPr>
              <a:t>())</a:t>
            </a:r>
            <a:r>
              <a:rPr i="0" lang="en-US" sz="1900" u="none" cap="none" strike="noStrike">
                <a:solidFill>
                  <a:srgbClr val="6AA84F"/>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a:t>
            </a:r>
            <a:endParaRPr i="0" sz="1900" u="none" cap="none" strike="noStrike">
              <a:solidFill>
                <a:srgbClr val="93C47D"/>
              </a:solidFill>
              <a:latin typeface="Fira Code"/>
              <a:ea typeface="Fira Code"/>
              <a:cs typeface="Fira Code"/>
              <a:sym typeface="Fira Code"/>
            </a:endParaRPr>
          </a:p>
          <a:p>
            <a:pPr indent="457200" lvl="0" marL="13716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break</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chemeClr val="dk1"/>
                </a:solidFill>
                <a:latin typeface="Fira Code"/>
                <a:ea typeface="Fira Code"/>
                <a:cs typeface="Fira Code"/>
                <a:sym typeface="Fira Code"/>
              </a:rPr>
              <a:t>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rgbClr val="BF9000"/>
                </a:solidFill>
                <a:latin typeface="Fira Code"/>
                <a:ea typeface="Fira Code"/>
                <a:cs typeface="Fira Code"/>
                <a:sym typeface="Fira Code"/>
              </a:rPr>
              <a:t>push_back</a:t>
            </a:r>
            <a:r>
              <a:rPr i="0" lang="en-US" sz="1900" u="none" cap="none" strike="noStrike">
                <a:solidFill>
                  <a:srgbClr val="999999"/>
                </a:solidFill>
                <a:latin typeface="Fira Code"/>
                <a:ea typeface="Fira Code"/>
                <a:cs typeface="Fira Code"/>
                <a:sym typeface="Fira Code"/>
              </a:rPr>
              <a:t>(</a:t>
            </a:r>
            <a:r>
              <a:rPr b="1" i="0" lang="en-US" sz="1900" u="none" cap="none" strike="noStrike">
                <a:solidFill>
                  <a:schemeClr val="dk1"/>
                </a:solidFill>
                <a:latin typeface="Fira Code"/>
                <a:ea typeface="Fira Code"/>
                <a:cs typeface="Fira Code"/>
                <a:sym typeface="Fira Code"/>
              </a:rPr>
              <a:t>prefix</a:t>
            </a:r>
            <a:r>
              <a:rPr i="0" lang="en-US" sz="1900" u="none" cap="none" strike="noStrike">
                <a:solidFill>
                  <a:srgbClr val="999999"/>
                </a:solidFill>
                <a:latin typeface="Fira Code"/>
                <a:ea typeface="Fira Code"/>
                <a:cs typeface="Fira Code"/>
                <a:sym typeface="Fira Code"/>
              </a:rPr>
              <a:t>);</a:t>
            </a:r>
            <a:r>
              <a:rPr i="0" lang="en-US" sz="1900" u="none" cap="none" strike="noStrike">
                <a:solidFill>
                  <a:schemeClr val="dk1"/>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O(M)</a:t>
            </a:r>
            <a:endParaRPr i="0" sz="1900" u="none" cap="none" strike="noStrike">
              <a:solidFill>
                <a:srgbClr val="93C47D"/>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999999"/>
                </a:solidFill>
                <a:latin typeface="Fira Code"/>
                <a:ea typeface="Fira Code"/>
                <a:cs typeface="Fira Code"/>
                <a:sym typeface="Fira Code"/>
              </a:rPr>
              <a:t>}                                          </a:t>
            </a:r>
            <a:r>
              <a:rPr i="0" lang="en-US" sz="1900" u="none" cap="none" strike="noStrike">
                <a:solidFill>
                  <a:srgbClr val="93C47D"/>
                </a:solidFill>
                <a:latin typeface="Fira Code"/>
                <a:ea typeface="Fira Code"/>
                <a:cs typeface="Fira Code"/>
                <a:sym typeface="Fira Code"/>
              </a:rPr>
              <a:t>// }</a:t>
            </a:r>
            <a:endParaRPr i="0" sz="1900" u="none" cap="none" strike="noStrike">
              <a:solidFill>
                <a:srgbClr val="999999"/>
              </a:solidFill>
              <a:latin typeface="Fira Code"/>
              <a:ea typeface="Fira Code"/>
              <a:cs typeface="Fira Code"/>
              <a:sym typeface="Fira Code"/>
            </a:endParaRPr>
          </a:p>
          <a:p>
            <a:pPr indent="0" lvl="0" marL="457200" marR="0" rtl="0" algn="l">
              <a:lnSpc>
                <a:spcPct val="115000"/>
              </a:lnSpc>
              <a:spcBef>
                <a:spcPts val="0"/>
              </a:spcBef>
              <a:spcAft>
                <a:spcPts val="0"/>
              </a:spcAft>
              <a:buClr>
                <a:schemeClr val="dk1"/>
              </a:buClr>
              <a:buSzPts val="1100"/>
              <a:buFont typeface="Arial"/>
              <a:buNone/>
            </a:pPr>
            <a:r>
              <a:rPr i="0" lang="en-US" sz="1900" u="none" cap="none" strike="noStrike">
                <a:solidFill>
                  <a:srgbClr val="A64D79"/>
                </a:solidFill>
                <a:latin typeface="Fira Code"/>
                <a:ea typeface="Fira Code"/>
                <a:cs typeface="Fira Code"/>
                <a:sym typeface="Fira Code"/>
              </a:rPr>
              <a:t>return </a:t>
            </a:r>
            <a:r>
              <a:rPr b="1" i="0" lang="en-US" sz="1900" u="none" cap="none" strike="noStrike">
                <a:solidFill>
                  <a:schemeClr val="dk1"/>
                </a:solidFill>
                <a:latin typeface="Fira Code"/>
                <a:ea typeface="Fira Code"/>
                <a:cs typeface="Fira Code"/>
                <a:sym typeface="Fira Code"/>
              </a:rPr>
              <a:t>output</a:t>
            </a: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rPr i="0" lang="en-US" sz="1900" u="none" cap="none" strike="noStrike">
                <a:solidFill>
                  <a:srgbClr val="999999"/>
                </a:solidFill>
                <a:latin typeface="Fira Code"/>
                <a:ea typeface="Fira Code"/>
                <a:cs typeface="Fira Code"/>
                <a:sym typeface="Fira Code"/>
              </a:rPr>
              <a:t>}</a:t>
            </a:r>
            <a:endParaRPr i="0" sz="1900" u="none" cap="none" strike="noStrike">
              <a:solidFill>
                <a:srgbClr val="999999"/>
              </a:solidFill>
              <a:latin typeface="Fira Code"/>
              <a:ea typeface="Fira Code"/>
              <a:cs typeface="Fira Code"/>
              <a:sym typeface="Fira Code"/>
            </a:endParaRPr>
          </a:p>
          <a:p>
            <a:pPr indent="0" lvl="0" marL="0" marR="0" rtl="0" algn="l">
              <a:lnSpc>
                <a:spcPct val="115000"/>
              </a:lnSpc>
              <a:spcBef>
                <a:spcPts val="0"/>
              </a:spcBef>
              <a:spcAft>
                <a:spcPts val="0"/>
              </a:spcAft>
              <a:buClr>
                <a:schemeClr val="dk1"/>
              </a:buClr>
              <a:buSzPts val="1100"/>
              <a:buFont typeface="Arial"/>
              <a:buNone/>
            </a:pPr>
            <a:r>
              <a:t/>
            </a:r>
            <a:endParaRPr b="0" i="0" sz="2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800"/>
              <a:buFont typeface="Calibri"/>
              <a:buNone/>
            </a:pPr>
            <a:r>
              <a:t/>
            </a:r>
            <a:endParaRPr b="0" i="0" sz="2200" u="none" cap="none" strike="noStrike">
              <a:solidFill>
                <a:srgbClr val="000000"/>
              </a:solidFill>
              <a:latin typeface="Consolas"/>
              <a:ea typeface="Consolas"/>
              <a:cs typeface="Consolas"/>
              <a:sym typeface="Consolas"/>
            </a:endParaRPr>
          </a:p>
        </p:txBody>
      </p:sp>
      <p:sp>
        <p:nvSpPr>
          <p:cNvPr id="167" name="Google Shape;167;p2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Solution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grpSp>
        <p:nvGrpSpPr>
          <p:cNvPr id="921" name="Google Shape;921;p79"/>
          <p:cNvGrpSpPr/>
          <p:nvPr/>
        </p:nvGrpSpPr>
        <p:grpSpPr>
          <a:xfrm>
            <a:off x="1545037" y="2774568"/>
            <a:ext cx="2643923" cy="1720281"/>
            <a:chOff x="3526237" y="1828800"/>
            <a:chExt cx="2643923" cy="1720281"/>
          </a:xfrm>
        </p:grpSpPr>
        <p:sp>
          <p:nvSpPr>
            <p:cNvPr id="922" name="Google Shape;922;p7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923" name="Google Shape;923;p7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924" name="Google Shape;924;p79"/>
            <p:cNvCxnSpPr>
              <a:endCxn id="923"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925" name="Google Shape;925;p79"/>
            <p:cNvCxnSpPr>
              <a:stCxn id="922" idx="1"/>
              <a:endCxn id="923"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926" name="Google Shape;926;p79"/>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927" name="Google Shape;927;p79"/>
          <p:cNvSpPr txBox="1"/>
          <p:nvPr/>
        </p:nvSpPr>
        <p:spPr>
          <a:xfrm>
            <a:off x="1046025" y="1607950"/>
            <a:ext cx="45888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5 4 8</a:t>
            </a:r>
            <a:r>
              <a:rPr b="1" i="0" lang="en-US" sz="2400" u="none" cap="none" strike="noStrike">
                <a:solidFill>
                  <a:srgbClr val="000000"/>
                </a:solidFill>
                <a:latin typeface="Mukta"/>
                <a:ea typeface="Mukta"/>
                <a:cs typeface="Mukta"/>
                <a:sym typeface="Mukta"/>
              </a:rPr>
              <a:t> </a:t>
            </a:r>
            <a:r>
              <a:rPr b="1" i="0" lang="en-US" sz="2400" u="none" cap="none" strike="noStrike">
                <a:solidFill>
                  <a:srgbClr val="FF0000"/>
                </a:solidFill>
                <a:latin typeface="Mukta"/>
                <a:ea typeface="Mukta"/>
                <a:cs typeface="Mukta"/>
                <a:sym typeface="Mukta"/>
              </a:rPr>
              <a:t>11</a:t>
            </a:r>
            <a:endParaRPr b="0" i="0" sz="2400" u="none" cap="none" strike="noStrike">
              <a:solidFill>
                <a:srgbClr val="FF0000"/>
              </a:solidFill>
              <a:latin typeface="Mukta"/>
              <a:ea typeface="Mukta"/>
              <a:cs typeface="Mukta"/>
              <a:sym typeface="Mukta"/>
            </a:endParaRPr>
          </a:p>
        </p:txBody>
      </p:sp>
      <p:sp>
        <p:nvSpPr>
          <p:cNvPr id="928" name="Google Shape;928;p79"/>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929" name="Google Shape;929;p79"/>
          <p:cNvGrpSpPr/>
          <p:nvPr/>
        </p:nvGrpSpPr>
        <p:grpSpPr>
          <a:xfrm>
            <a:off x="2729171" y="4427568"/>
            <a:ext cx="853200" cy="1258200"/>
            <a:chOff x="4740696" y="3466625"/>
            <a:chExt cx="853200" cy="1258200"/>
          </a:xfrm>
        </p:grpSpPr>
        <p:sp>
          <p:nvSpPr>
            <p:cNvPr id="930" name="Google Shape;930;p79"/>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931" name="Google Shape;931;p79"/>
            <p:cNvCxnSpPr>
              <a:stCxn id="930"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grpSp>
      <p:grpSp>
        <p:nvGrpSpPr>
          <p:cNvPr id="932" name="Google Shape;932;p79"/>
          <p:cNvGrpSpPr/>
          <p:nvPr/>
        </p:nvGrpSpPr>
        <p:grpSpPr>
          <a:xfrm>
            <a:off x="6247188" y="4427680"/>
            <a:ext cx="886200" cy="1212000"/>
            <a:chOff x="2162713" y="3466737"/>
            <a:chExt cx="886200" cy="1212000"/>
          </a:xfrm>
        </p:grpSpPr>
        <p:sp>
          <p:nvSpPr>
            <p:cNvPr id="933" name="Google Shape;933;p79"/>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934" name="Google Shape;934;p79"/>
            <p:cNvCxnSpPr>
              <a:stCxn id="933"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grpSp>
      <p:grpSp>
        <p:nvGrpSpPr>
          <p:cNvPr id="935" name="Google Shape;935;p79"/>
          <p:cNvGrpSpPr/>
          <p:nvPr/>
        </p:nvGrpSpPr>
        <p:grpSpPr>
          <a:xfrm>
            <a:off x="7641037" y="2774568"/>
            <a:ext cx="2643923" cy="1720281"/>
            <a:chOff x="3526237" y="1828800"/>
            <a:chExt cx="2643923" cy="1720281"/>
          </a:xfrm>
        </p:grpSpPr>
        <p:sp>
          <p:nvSpPr>
            <p:cNvPr id="936" name="Google Shape;936;p79"/>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937" name="Google Shape;937;p79"/>
            <p:cNvCxnSpPr>
              <a:endCxn id="938"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939" name="Google Shape;939;p79"/>
            <p:cNvCxnSpPr>
              <a:stCxn id="936" idx="1"/>
              <a:endCxn id="938"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938" name="Google Shape;938;p79"/>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grpSp>
      <p:sp>
        <p:nvSpPr>
          <p:cNvPr id="940" name="Google Shape;940;p7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941" name="Google Shape;941;p79"/>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942" name="Google Shape;942;p79"/>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943" name="Google Shape;943;p79"/>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grpSp>
        <p:nvGrpSpPr>
          <p:cNvPr id="944" name="Google Shape;944;p79"/>
          <p:cNvGrpSpPr/>
          <p:nvPr/>
        </p:nvGrpSpPr>
        <p:grpSpPr>
          <a:xfrm>
            <a:off x="4059855" y="4427567"/>
            <a:ext cx="909900" cy="1295700"/>
            <a:chOff x="6071380" y="3466624"/>
            <a:chExt cx="909900" cy="1295700"/>
          </a:xfrm>
        </p:grpSpPr>
        <p:cxnSp>
          <p:nvCxnSpPr>
            <p:cNvPr id="945" name="Google Shape;945;p79"/>
            <p:cNvCxnSpPr>
              <a:stCxn id="946"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946" name="Google Shape;946;p79"/>
            <p:cNvSpPr/>
            <p:nvPr/>
          </p:nvSpPr>
          <p:spPr>
            <a:xfrm>
              <a:off x="6306280" y="4199824"/>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grpSp>
        <p:nvGrpSpPr>
          <p:cNvPr id="947" name="Google Shape;947;p79"/>
          <p:cNvGrpSpPr/>
          <p:nvPr/>
        </p:nvGrpSpPr>
        <p:grpSpPr>
          <a:xfrm>
            <a:off x="10132830" y="4427567"/>
            <a:ext cx="909900" cy="1295700"/>
            <a:chOff x="6071380" y="3466624"/>
            <a:chExt cx="909900" cy="1295700"/>
          </a:xfrm>
        </p:grpSpPr>
        <p:cxnSp>
          <p:nvCxnSpPr>
            <p:cNvPr id="948" name="Google Shape;948;p79"/>
            <p:cNvCxnSpPr>
              <a:stCxn id="949" idx="0"/>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949" name="Google Shape;949;p79"/>
            <p:cNvSpPr/>
            <p:nvPr/>
          </p:nvSpPr>
          <p:spPr>
            <a:xfrm>
              <a:off x="6306280" y="4199824"/>
              <a:ext cx="675000" cy="562500"/>
            </a:xfrm>
            <a:prstGeom prst="ellipse">
              <a:avLst/>
            </a:prstGeom>
            <a:solidFill>
              <a:srgbClr val="00FFFF"/>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11</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grpSp>
        <p:nvGrpSpPr>
          <p:cNvPr id="955" name="Google Shape;955;p80"/>
          <p:cNvGrpSpPr/>
          <p:nvPr/>
        </p:nvGrpSpPr>
        <p:grpSpPr>
          <a:xfrm>
            <a:off x="1545037" y="2774568"/>
            <a:ext cx="2643923" cy="1720281"/>
            <a:chOff x="3526237" y="1828800"/>
            <a:chExt cx="2643923" cy="1720281"/>
          </a:xfrm>
        </p:grpSpPr>
        <p:sp>
          <p:nvSpPr>
            <p:cNvPr id="956" name="Google Shape;956;p80"/>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sp>
          <p:nvSpPr>
            <p:cNvPr id="957" name="Google Shape;957;p80"/>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958" name="Google Shape;958;p80"/>
            <p:cNvCxnSpPr>
              <a:endCxn id="957"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959" name="Google Shape;959;p80"/>
            <p:cNvCxnSpPr>
              <a:stCxn id="956" idx="1"/>
              <a:endCxn id="957"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grpSp>
      <p:sp>
        <p:nvSpPr>
          <p:cNvPr id="960" name="Google Shape;960;p80"/>
          <p:cNvSpPr/>
          <p:nvPr/>
        </p:nvSpPr>
        <p:spPr>
          <a:xfrm>
            <a:off x="968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961" name="Google Shape;961;p80"/>
          <p:cNvSpPr txBox="1"/>
          <p:nvPr/>
        </p:nvSpPr>
        <p:spPr>
          <a:xfrm>
            <a:off x="1046025" y="1607950"/>
            <a:ext cx="45996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chemeClr val="dk1"/>
                </a:solidFill>
                <a:latin typeface="Mukta"/>
                <a:ea typeface="Mukta"/>
                <a:cs typeface="Mukta"/>
                <a:sym typeface="Mukta"/>
              </a:rPr>
              <a:t>Delete the following from the BST:</a:t>
            </a:r>
            <a:br>
              <a:rPr b="0" i="0" lang="en-US" sz="2400" u="none" cap="none" strike="noStrike">
                <a:solidFill>
                  <a:schemeClr val="dk1"/>
                </a:solidFill>
                <a:latin typeface="Mukta"/>
                <a:ea typeface="Mukta"/>
                <a:cs typeface="Mukta"/>
                <a:sym typeface="Mukta"/>
              </a:rPr>
            </a:br>
            <a:r>
              <a:rPr b="1" i="0" lang="en-US" sz="2400" u="none" cap="none" strike="noStrike">
                <a:solidFill>
                  <a:srgbClr val="B7B7B7"/>
                </a:solidFill>
                <a:latin typeface="Mukta"/>
                <a:ea typeface="Mukta"/>
                <a:cs typeface="Mukta"/>
                <a:sym typeface="Mukta"/>
              </a:rPr>
              <a:t>5 4 8</a:t>
            </a:r>
            <a:r>
              <a:rPr b="1" i="0" lang="en-US" sz="2400" u="none" cap="none" strike="noStrike">
                <a:solidFill>
                  <a:srgbClr val="000000"/>
                </a:solidFill>
                <a:latin typeface="Mukta"/>
                <a:ea typeface="Mukta"/>
                <a:cs typeface="Mukta"/>
                <a:sym typeface="Mukta"/>
              </a:rPr>
              <a:t> </a:t>
            </a:r>
            <a:r>
              <a:rPr b="1" i="0" lang="en-US" sz="2400" u="none" cap="none" strike="noStrike">
                <a:solidFill>
                  <a:srgbClr val="B7B7B7"/>
                </a:solidFill>
                <a:latin typeface="Mukta"/>
                <a:ea typeface="Mukta"/>
                <a:cs typeface="Mukta"/>
                <a:sym typeface="Mukta"/>
              </a:rPr>
              <a:t>11</a:t>
            </a:r>
            <a:endParaRPr b="0" i="0" sz="2400" u="none" cap="none" strike="noStrike">
              <a:solidFill>
                <a:srgbClr val="B7B7B7"/>
              </a:solidFill>
              <a:latin typeface="Mukta"/>
              <a:ea typeface="Mukta"/>
              <a:cs typeface="Mukta"/>
              <a:sym typeface="Mukta"/>
            </a:endParaRPr>
          </a:p>
        </p:txBody>
      </p:sp>
      <p:sp>
        <p:nvSpPr>
          <p:cNvPr id="962" name="Google Shape;962;p80"/>
          <p:cNvSpPr/>
          <p:nvPr/>
        </p:nvSpPr>
        <p:spPr>
          <a:xfrm>
            <a:off x="7064992" y="3932349"/>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grpSp>
        <p:nvGrpSpPr>
          <p:cNvPr id="963" name="Google Shape;963;p80"/>
          <p:cNvGrpSpPr/>
          <p:nvPr/>
        </p:nvGrpSpPr>
        <p:grpSpPr>
          <a:xfrm>
            <a:off x="2729171" y="4427568"/>
            <a:ext cx="853200" cy="1258200"/>
            <a:chOff x="4740696" y="3466625"/>
            <a:chExt cx="853200" cy="1258200"/>
          </a:xfrm>
        </p:grpSpPr>
        <p:sp>
          <p:nvSpPr>
            <p:cNvPr id="964" name="Google Shape;964;p80"/>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cxnSp>
          <p:nvCxnSpPr>
            <p:cNvPr id="965" name="Google Shape;965;p80"/>
            <p:cNvCxnSpPr>
              <a:stCxn id="964" idx="0"/>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grpSp>
      <p:grpSp>
        <p:nvGrpSpPr>
          <p:cNvPr id="966" name="Google Shape;966;p80"/>
          <p:cNvGrpSpPr/>
          <p:nvPr/>
        </p:nvGrpSpPr>
        <p:grpSpPr>
          <a:xfrm>
            <a:off x="6247188" y="4427680"/>
            <a:ext cx="886200" cy="1212000"/>
            <a:chOff x="2162713" y="3466737"/>
            <a:chExt cx="886200" cy="1212000"/>
          </a:xfrm>
        </p:grpSpPr>
        <p:sp>
          <p:nvSpPr>
            <p:cNvPr id="967" name="Google Shape;967;p80"/>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968" name="Google Shape;968;p80"/>
            <p:cNvCxnSpPr>
              <a:stCxn id="967"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grpSp>
      <p:grpSp>
        <p:nvGrpSpPr>
          <p:cNvPr id="969" name="Google Shape;969;p80"/>
          <p:cNvGrpSpPr/>
          <p:nvPr/>
        </p:nvGrpSpPr>
        <p:grpSpPr>
          <a:xfrm>
            <a:off x="7641037" y="2774568"/>
            <a:ext cx="2643923" cy="1720281"/>
            <a:chOff x="3526237" y="1828800"/>
            <a:chExt cx="2643923" cy="1720281"/>
          </a:xfrm>
        </p:grpSpPr>
        <p:sp>
          <p:nvSpPr>
            <p:cNvPr id="970" name="Google Shape;970;p80"/>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10</a:t>
              </a:r>
              <a:endParaRPr b="0" i="0" sz="1400" u="none" cap="none" strike="noStrike">
                <a:solidFill>
                  <a:srgbClr val="000000"/>
                </a:solidFill>
                <a:latin typeface="Arial"/>
                <a:ea typeface="Arial"/>
                <a:cs typeface="Arial"/>
                <a:sym typeface="Arial"/>
              </a:endParaRPr>
            </a:p>
          </p:txBody>
        </p:sp>
        <p:cxnSp>
          <p:nvCxnSpPr>
            <p:cNvPr id="971" name="Google Shape;971;p80"/>
            <p:cNvCxnSpPr>
              <a:endCxn id="972"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973" name="Google Shape;973;p80"/>
            <p:cNvCxnSpPr>
              <a:stCxn id="970" idx="1"/>
              <a:endCxn id="972"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972" name="Google Shape;972;p80"/>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9</a:t>
              </a:r>
              <a:endParaRPr b="0" i="0" sz="1400" u="none" cap="none" strike="noStrike">
                <a:solidFill>
                  <a:srgbClr val="000000"/>
                </a:solidFill>
                <a:latin typeface="Arial"/>
                <a:ea typeface="Arial"/>
                <a:cs typeface="Arial"/>
                <a:sym typeface="Arial"/>
              </a:endParaRPr>
            </a:p>
          </p:txBody>
        </p:sp>
      </p:grpSp>
      <p:sp>
        <p:nvSpPr>
          <p:cNvPr id="974" name="Google Shape;974;p8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 Delete</a:t>
            </a:r>
            <a:endParaRPr b="1" i="0" sz="4000" u="none" cap="none" strike="noStrike">
              <a:solidFill>
                <a:srgbClr val="000000"/>
              </a:solidFill>
              <a:latin typeface="Mukta"/>
              <a:ea typeface="Mukta"/>
              <a:cs typeface="Mukta"/>
              <a:sym typeface="Mukta"/>
            </a:endParaRPr>
          </a:p>
        </p:txBody>
      </p:sp>
      <p:sp>
        <p:nvSpPr>
          <p:cNvPr id="975" name="Google Shape;975;p80"/>
          <p:cNvSpPr txBox="1"/>
          <p:nvPr/>
        </p:nvSpPr>
        <p:spPr>
          <a:xfrm>
            <a:off x="7236075" y="1607950"/>
            <a:ext cx="4731900" cy="188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Mukta"/>
                <a:ea typeface="Mukta"/>
                <a:cs typeface="Mukta"/>
                <a:sym typeface="Mukta"/>
              </a:rPr>
              <a:t>Replace with in order successor / in order predecessor </a:t>
            </a:r>
            <a:endParaRPr b="1" i="0" sz="2400" u="none" cap="none" strike="noStrike">
              <a:solidFill>
                <a:srgbClr val="000000"/>
              </a:solidFill>
              <a:latin typeface="Mukta"/>
              <a:ea typeface="Mukta"/>
              <a:cs typeface="Mukta"/>
              <a:sym typeface="Mukta"/>
            </a:endParaRPr>
          </a:p>
        </p:txBody>
      </p:sp>
      <p:sp>
        <p:nvSpPr>
          <p:cNvPr id="976" name="Google Shape;976;p80"/>
          <p:cNvSpPr txBox="1"/>
          <p:nvPr/>
        </p:nvSpPr>
        <p:spPr>
          <a:xfrm>
            <a:off x="713225" y="5933150"/>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predecessor</a:t>
            </a:r>
            <a:endParaRPr b="0" i="0" sz="2400" u="none" cap="none" strike="noStrike">
              <a:solidFill>
                <a:srgbClr val="000000"/>
              </a:solidFill>
              <a:latin typeface="Mukta"/>
              <a:ea typeface="Mukta"/>
              <a:cs typeface="Mukta"/>
              <a:sym typeface="Mukta"/>
            </a:endParaRPr>
          </a:p>
        </p:txBody>
      </p:sp>
      <p:sp>
        <p:nvSpPr>
          <p:cNvPr id="977" name="Google Shape;977;p80"/>
          <p:cNvSpPr txBox="1"/>
          <p:nvPr/>
        </p:nvSpPr>
        <p:spPr>
          <a:xfrm>
            <a:off x="6751925" y="5937475"/>
            <a:ext cx="3899400" cy="33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inorder successor </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81"/>
          <p:cNvSpPr txBox="1"/>
          <p:nvPr>
            <p:ph idx="4294967295" type="body"/>
          </p:nvPr>
        </p:nvSpPr>
        <p:spPr>
          <a:xfrm>
            <a:off x="533400" y="1417350"/>
            <a:ext cx="10356900" cy="40233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 about a node k?</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a:t>
            </a:r>
            <a:endParaRPr sz="2400">
              <a:solidFill>
                <a:srgbClr val="0000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t/>
            </a:r>
            <a:endParaRPr sz="2400">
              <a:solidFill>
                <a:srgbClr val="FF99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can we say about the complexities of insert and search in a balanced tree?</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t/>
            </a:r>
            <a:endParaRPr sz="2400">
              <a:solidFill>
                <a:srgbClr val="FF99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sz="2000">
              <a:solidFill>
                <a:srgbClr val="3F3F3F"/>
              </a:solidFill>
            </a:endParaRPr>
          </a:p>
        </p:txBody>
      </p:sp>
      <p:sp>
        <p:nvSpPr>
          <p:cNvPr id="984" name="Google Shape;984;p8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82"/>
          <p:cNvSpPr txBox="1"/>
          <p:nvPr>
            <p:ph idx="4294967295" type="body"/>
          </p:nvPr>
        </p:nvSpPr>
        <p:spPr>
          <a:xfrm>
            <a:off x="533400" y="1417350"/>
            <a:ext cx="10356900" cy="40233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 about a node k?</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The heights of the children of k differ by at most 1</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What does it mean for a tree to be balanced?</a:t>
            </a:r>
            <a:endParaRPr sz="2400">
              <a:solidFill>
                <a:srgbClr val="0000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It's balanced about every node</a:t>
            </a:r>
            <a:endParaRPr sz="2400">
              <a:solidFill>
                <a:srgbClr val="FF9900"/>
              </a:solidFill>
              <a:latin typeface="Mukta"/>
              <a:ea typeface="Mukta"/>
              <a:cs typeface="Mukta"/>
              <a:sym typeface="Mukta"/>
            </a:endParaRPr>
          </a:p>
          <a:p>
            <a:pPr indent="0" lvl="0" marL="0" rtl="0" algn="l">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In other words, it's balanced about the root and the root's children are balanced</a:t>
            </a:r>
            <a:endParaRPr sz="2400">
              <a:solidFill>
                <a:srgbClr val="FF99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000000"/>
                </a:solidFill>
                <a:latin typeface="Mukta"/>
                <a:ea typeface="Mukta"/>
                <a:cs typeface="Mukta"/>
                <a:sym typeface="Mukta"/>
              </a:rPr>
              <a:t>W</a:t>
            </a:r>
            <a:r>
              <a:rPr lang="en-US" sz="2400">
                <a:latin typeface="Mukta"/>
                <a:ea typeface="Mukta"/>
                <a:cs typeface="Mukta"/>
                <a:sym typeface="Mukta"/>
              </a:rPr>
              <a:t>hat can we say about the complexities of insert and search in a balanced tree?</a:t>
            </a:r>
            <a:endParaRPr sz="2400">
              <a:solidFill>
                <a:srgbClr val="000000"/>
              </a:solidFill>
              <a:latin typeface="Mukta"/>
              <a:ea typeface="Mukta"/>
              <a:cs typeface="Mukta"/>
              <a:sym typeface="Mukta"/>
            </a:endParaRPr>
          </a:p>
          <a:p>
            <a:pPr indent="0" lvl="0" marL="0" rtl="0" algn="l">
              <a:lnSpc>
                <a:spcPct val="90000"/>
              </a:lnSpc>
              <a:spcBef>
                <a:spcPts val="1400"/>
              </a:spcBef>
              <a:spcAft>
                <a:spcPts val="0"/>
              </a:spcAft>
              <a:buClr>
                <a:schemeClr val="accent1"/>
              </a:buClr>
              <a:buSzPts val="2000"/>
              <a:buFont typeface="Calibri"/>
              <a:buNone/>
            </a:pPr>
            <a:r>
              <a:rPr lang="en-US" sz="2400">
                <a:solidFill>
                  <a:srgbClr val="FF9900"/>
                </a:solidFill>
                <a:latin typeface="Mukta"/>
                <a:ea typeface="Mukta"/>
                <a:cs typeface="Mukta"/>
                <a:sym typeface="Mukta"/>
              </a:rPr>
              <a:t>Worst case becomes O(log n)</a:t>
            </a:r>
            <a:endParaRPr sz="2400">
              <a:solidFill>
                <a:srgbClr val="FF9900"/>
              </a:solidFill>
              <a:latin typeface="Mukta"/>
              <a:ea typeface="Mukta"/>
              <a:cs typeface="Mukta"/>
              <a:sym typeface="Mukta"/>
            </a:endParaRPr>
          </a:p>
          <a:p>
            <a:pPr indent="0" lvl="0" marL="0" marR="0" rtl="0" algn="l">
              <a:lnSpc>
                <a:spcPct val="90000"/>
              </a:lnSpc>
              <a:spcBef>
                <a:spcPts val="1400"/>
              </a:spcBef>
              <a:spcAft>
                <a:spcPts val="0"/>
              </a:spcAft>
              <a:buClr>
                <a:schemeClr val="accent1"/>
              </a:buClr>
              <a:buSzPts val="2000"/>
              <a:buFont typeface="Calibri"/>
              <a:buNone/>
            </a:pPr>
            <a:r>
              <a:t/>
            </a:r>
            <a:endParaRPr sz="2000">
              <a:solidFill>
                <a:srgbClr val="3F3F3F"/>
              </a:solidFill>
            </a:endParaRPr>
          </a:p>
        </p:txBody>
      </p:sp>
      <p:sp>
        <p:nvSpPr>
          <p:cNvPr id="991" name="Google Shape;991;p8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Binary Search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996" name="Shape 996"/>
        <p:cNvGrpSpPr/>
        <p:nvPr/>
      </p:nvGrpSpPr>
      <p:grpSpPr>
        <a:xfrm>
          <a:off x="0" y="0"/>
          <a:ext cx="0" cy="0"/>
          <a:chOff x="0" y="0"/>
          <a:chExt cx="0" cy="0"/>
        </a:xfrm>
      </p:grpSpPr>
      <p:sp>
        <p:nvSpPr>
          <p:cNvPr id="997" name="Google Shape;997;p83"/>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AVL Trees</a:t>
            </a:r>
            <a:endParaRPr sz="6000">
              <a:solidFill>
                <a:srgbClr val="FFFFFF"/>
              </a:solidFill>
              <a:latin typeface="Mukta"/>
              <a:ea typeface="Mukta"/>
              <a:cs typeface="Mukta"/>
              <a:sym typeface="Mukta"/>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84"/>
          <p:cNvSpPr txBox="1"/>
          <p:nvPr>
            <p:ph idx="4294967295" type="body"/>
          </p:nvPr>
        </p:nvSpPr>
        <p:spPr>
          <a:xfrm>
            <a:off x="533405" y="1417359"/>
            <a:ext cx="10058400" cy="4023300"/>
          </a:xfrm>
          <a:prstGeom prst="rect">
            <a:avLst/>
          </a:prstGeom>
          <a:noFill/>
          <a:ln>
            <a:noFill/>
          </a:ln>
        </p:spPr>
        <p:txBody>
          <a:bodyPr anchorCtr="0" anchor="t" bIns="45700" lIns="0" spcFirstLastPara="1" rIns="0" wrap="square" tIns="45700">
            <a:noAutofit/>
          </a:bodyPr>
          <a:lstStyle/>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Self-balancing BST</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Maintain balance with each insertion and deletion</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Have average and worst case search/insert/delete complexities of O(log n)</a:t>
            </a:r>
            <a:endParaRPr i="0" sz="2400" u="none" cap="none" strike="noStrike">
              <a:solidFill>
                <a:srgbClr val="000000"/>
              </a:solidFill>
              <a:latin typeface="Mukta"/>
              <a:ea typeface="Mukta"/>
              <a:cs typeface="Mukta"/>
              <a:sym typeface="Mukta"/>
            </a:endParaRPr>
          </a:p>
          <a:p>
            <a:pPr indent="-203200" lvl="0" marL="228600" marR="0" rtl="0" algn="l">
              <a:lnSpc>
                <a:spcPct val="150000"/>
              </a:lnSpc>
              <a:spcBef>
                <a:spcPts val="0"/>
              </a:spcBef>
              <a:spcAft>
                <a:spcPts val="0"/>
              </a:spcAft>
              <a:buClr>
                <a:srgbClr val="000000"/>
              </a:buClr>
              <a:buSzPts val="2400"/>
              <a:buFont typeface="Mukta"/>
              <a:buChar char="●"/>
            </a:pPr>
            <a:r>
              <a:rPr lang="en-US" sz="2400">
                <a:solidFill>
                  <a:srgbClr val="000000"/>
                </a:solidFill>
                <a:latin typeface="Mukta"/>
                <a:ea typeface="Mukta"/>
                <a:cs typeface="Mukta"/>
                <a:sym typeface="Mukta"/>
              </a:rPr>
              <a:t> </a:t>
            </a:r>
            <a:r>
              <a:rPr i="0" lang="en-US" sz="2400" u="none" cap="none" strike="noStrike">
                <a:solidFill>
                  <a:srgbClr val="000000"/>
                </a:solidFill>
                <a:latin typeface="Mukta"/>
                <a:ea typeface="Mukta"/>
                <a:cs typeface="Mukta"/>
                <a:sym typeface="Mukta"/>
              </a:rPr>
              <a:t>Invariants</a:t>
            </a:r>
            <a:endParaRPr i="0" sz="2400" u="none" cap="none" strike="noStrike">
              <a:solidFill>
                <a:srgbClr val="000000"/>
              </a:solidFill>
              <a:latin typeface="Mukta"/>
              <a:ea typeface="Mukta"/>
              <a:cs typeface="Mukta"/>
              <a:sym typeface="Mukta"/>
            </a:endParaRPr>
          </a:p>
          <a:p>
            <a:pPr indent="-228600" lvl="1" marL="6858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The value of a node is &gt; than the values of all its nodes in its left subtree and </a:t>
            </a:r>
            <a:r>
              <a:rPr lang="en-US">
                <a:solidFill>
                  <a:srgbClr val="000000"/>
                </a:solidFill>
                <a:latin typeface="Mukta"/>
                <a:ea typeface="Mukta"/>
                <a:cs typeface="Mukta"/>
                <a:sym typeface="Mukta"/>
              </a:rPr>
              <a:t>&lt;</a:t>
            </a:r>
            <a:r>
              <a:rPr i="0" lang="en-US" u="none" cap="none" strike="noStrike">
                <a:solidFill>
                  <a:srgbClr val="000000"/>
                </a:solidFill>
                <a:latin typeface="Mukta"/>
                <a:ea typeface="Mukta"/>
                <a:cs typeface="Mukta"/>
                <a:sym typeface="Mukta"/>
              </a:rPr>
              <a:t>= the values of all of the nodes in its right subtree (i.e. it is a BST!)</a:t>
            </a:r>
            <a:endParaRPr i="0" u="none" cap="none" strike="noStrike">
              <a:solidFill>
                <a:srgbClr val="000000"/>
              </a:solidFill>
              <a:latin typeface="Mukta"/>
              <a:ea typeface="Mukta"/>
              <a:cs typeface="Mukta"/>
              <a:sym typeface="Mukta"/>
            </a:endParaRPr>
          </a:p>
          <a:p>
            <a:pPr indent="-228600" lvl="1" marL="6858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The balance factor of each node must be in the range [-1, 1]</a:t>
            </a:r>
            <a:endParaRPr i="0" u="none" cap="none" strike="noStrike">
              <a:solidFill>
                <a:srgbClr val="000000"/>
              </a:solidFill>
              <a:latin typeface="Mukta"/>
              <a:ea typeface="Mukta"/>
              <a:cs typeface="Mukta"/>
              <a:sym typeface="Mukta"/>
            </a:endParaRPr>
          </a:p>
          <a:p>
            <a:pPr indent="-254000" lvl="2" marL="1143000" marR="0" rtl="0" algn="l">
              <a:lnSpc>
                <a:spcPct val="150000"/>
              </a:lnSpc>
              <a:spcBef>
                <a:spcPts val="0"/>
              </a:spcBef>
              <a:spcAft>
                <a:spcPts val="0"/>
              </a:spcAft>
              <a:buClr>
                <a:srgbClr val="000000"/>
              </a:buClr>
              <a:buSzPts val="2400"/>
              <a:buFont typeface="Mukta"/>
              <a:buChar char="■"/>
            </a:pPr>
            <a:r>
              <a:rPr i="0" lang="en-US" u="none" cap="none" strike="noStrike">
                <a:solidFill>
                  <a:srgbClr val="000000"/>
                </a:solidFill>
                <a:latin typeface="Mukta"/>
                <a:ea typeface="Mukta"/>
                <a:cs typeface="Mukta"/>
                <a:sym typeface="Mukta"/>
              </a:rPr>
              <a:t>Balance factor(node) = Height(left subtree) – Height(right subtree)</a:t>
            </a:r>
            <a:endParaRPr i="0" u="none" cap="none" strike="noStrike">
              <a:solidFill>
                <a:srgbClr val="000000"/>
              </a:solidFill>
              <a:latin typeface="Mukta"/>
              <a:ea typeface="Mukta"/>
              <a:cs typeface="Mukta"/>
              <a:sym typeface="Mukta"/>
            </a:endParaRPr>
          </a:p>
        </p:txBody>
      </p:sp>
      <p:sp>
        <p:nvSpPr>
          <p:cNvPr id="1003" name="Google Shape;1003;p8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85"/>
          <p:cNvSpPr txBox="1"/>
          <p:nvPr>
            <p:ph idx="4294967295" type="body"/>
          </p:nvPr>
        </p:nvSpPr>
        <p:spPr>
          <a:xfrm>
            <a:off x="497100" y="1270300"/>
            <a:ext cx="11085300" cy="5546100"/>
          </a:xfrm>
          <a:prstGeom prst="rect">
            <a:avLst/>
          </a:prstGeom>
          <a:noFill/>
          <a:ln>
            <a:noFill/>
          </a:ln>
        </p:spPr>
        <p:txBody>
          <a:bodyPr anchorCtr="0" anchor="t" bIns="45700" lIns="0" spcFirstLastPara="1" rIns="0" wrap="square" tIns="45700">
            <a:noAutofit/>
          </a:bodyPr>
          <a:lstStyle/>
          <a:p>
            <a:pPr indent="0" lvl="0" marL="0" marR="0" rtl="0" algn="l">
              <a:lnSpc>
                <a:spcPct val="100000"/>
              </a:lnSpc>
              <a:spcBef>
                <a:spcPts val="0"/>
              </a:spcBef>
              <a:spcAft>
                <a:spcPts val="0"/>
              </a:spcAft>
              <a:buSzPts val="2000"/>
              <a:buNone/>
            </a:pPr>
            <a:r>
              <a:rPr b="1" lang="en-US" sz="2400">
                <a:latin typeface="Mukta"/>
                <a:ea typeface="Mukta"/>
                <a:cs typeface="Mukta"/>
                <a:sym typeface="Mukta"/>
              </a:rPr>
              <a:t>Insertion - O(logn)</a:t>
            </a:r>
            <a:endParaRPr b="1" sz="2400">
              <a:latin typeface="Mukta"/>
              <a:ea typeface="Mukta"/>
              <a:cs typeface="Mukta"/>
              <a:sym typeface="Mukta"/>
            </a:endParaRPr>
          </a:p>
          <a:p>
            <a:pPr indent="-482600" lvl="0" marL="914400" marR="0" rtl="0" algn="l">
              <a:lnSpc>
                <a:spcPct val="100000"/>
              </a:lnSpc>
              <a:spcBef>
                <a:spcPts val="1000"/>
              </a:spcBef>
              <a:spcAft>
                <a:spcPts val="0"/>
              </a:spcAft>
              <a:buClr>
                <a:srgbClr val="3F3F3F"/>
              </a:buClr>
              <a:buSzPts val="2400"/>
              <a:buFont typeface="Mukta"/>
              <a:buAutoNum type="arabicPeriod"/>
            </a:pPr>
            <a:r>
              <a:rPr i="0" lang="en-US" sz="2400" u="none" cap="none" strike="noStrike">
                <a:solidFill>
                  <a:srgbClr val="3F3F3F"/>
                </a:solidFill>
                <a:latin typeface="Mukta"/>
                <a:ea typeface="Mukta"/>
                <a:cs typeface="Mukta"/>
                <a:sym typeface="Mukta"/>
              </a:rPr>
              <a:t>Insert the node in its appropriate location without considering imbalances (same as BST!)</a:t>
            </a:r>
            <a:endParaRPr i="0" sz="2400" u="none" cap="none" strike="noStrike">
              <a:solidFill>
                <a:srgbClr val="3F3F3F"/>
              </a:solidFill>
              <a:latin typeface="Mukta"/>
              <a:ea typeface="Mukta"/>
              <a:cs typeface="Mukta"/>
              <a:sym typeface="Mukta"/>
            </a:endParaRPr>
          </a:p>
          <a:p>
            <a:pPr indent="-482600" lvl="0" marL="914400" marR="0" rtl="0" algn="l">
              <a:lnSpc>
                <a:spcPct val="100000"/>
              </a:lnSpc>
              <a:spcBef>
                <a:spcPts val="1400"/>
              </a:spcBef>
              <a:spcAft>
                <a:spcPts val="0"/>
              </a:spcAft>
              <a:buClr>
                <a:srgbClr val="3F3F3F"/>
              </a:buClr>
              <a:buSzPts val="2400"/>
              <a:buFont typeface="Mukta"/>
              <a:buAutoNum type="arabicPeriod"/>
            </a:pPr>
            <a:r>
              <a:rPr i="0" lang="en-US" sz="2400" u="none" cap="none" strike="noStrike">
                <a:solidFill>
                  <a:srgbClr val="3F3F3F"/>
                </a:solidFill>
                <a:latin typeface="Mukta"/>
                <a:ea typeface="Mukta"/>
                <a:cs typeface="Mukta"/>
                <a:sym typeface="Mukta"/>
              </a:rPr>
              <a:t>Determine whether there is an imbalance in any node starting from the inserted node and moving up to the root</a:t>
            </a:r>
            <a:r>
              <a:rPr lang="en-US" sz="2400">
                <a:latin typeface="Mukta"/>
                <a:ea typeface="Mukta"/>
                <a:cs typeface="Mukta"/>
                <a:sym typeface="Mukta"/>
              </a:rPr>
              <a:t> and rotate if necessary. Once you’ve rotated “once” (might be a double rotation), you’re done!</a:t>
            </a:r>
            <a:endParaRPr sz="2400">
              <a:latin typeface="Mukta"/>
              <a:ea typeface="Mukta"/>
              <a:cs typeface="Mukta"/>
              <a:sym typeface="Mukta"/>
            </a:endParaRPr>
          </a:p>
          <a:p>
            <a:pPr indent="0" lvl="0" marL="0" rtl="0" algn="l">
              <a:lnSpc>
                <a:spcPct val="100000"/>
              </a:lnSpc>
              <a:spcBef>
                <a:spcPts val="1000"/>
              </a:spcBef>
              <a:spcAft>
                <a:spcPts val="0"/>
              </a:spcAft>
              <a:buSzPts val="2000"/>
              <a:buNone/>
            </a:pPr>
            <a:r>
              <a:rPr b="1" lang="en-US" sz="2400">
                <a:latin typeface="Mukta"/>
                <a:ea typeface="Mukta"/>
                <a:cs typeface="Mukta"/>
                <a:sym typeface="Mukta"/>
              </a:rPr>
              <a:t>Deletion - O(logn)</a:t>
            </a:r>
            <a:endParaRPr b="1" sz="2400">
              <a:latin typeface="Mukta"/>
              <a:ea typeface="Mukta"/>
              <a:cs typeface="Mukta"/>
              <a:sym typeface="Mukta"/>
            </a:endParaRPr>
          </a:p>
          <a:p>
            <a:pPr indent="-482600" lvl="0" marL="914400" rtl="0" algn="l">
              <a:lnSpc>
                <a:spcPct val="100000"/>
              </a:lnSpc>
              <a:spcBef>
                <a:spcPts val="1000"/>
              </a:spcBef>
              <a:spcAft>
                <a:spcPts val="0"/>
              </a:spcAft>
              <a:buClr>
                <a:srgbClr val="3F3F3F"/>
              </a:buClr>
              <a:buSzPts val="2400"/>
              <a:buFont typeface="Mukta"/>
              <a:buAutoNum type="arabicPeriod"/>
            </a:pPr>
            <a:r>
              <a:rPr lang="en-US" sz="2400">
                <a:latin typeface="Mukta"/>
                <a:ea typeface="Mukta"/>
                <a:cs typeface="Mukta"/>
                <a:sym typeface="Mukta"/>
              </a:rPr>
              <a:t>Delete like a BST</a:t>
            </a:r>
            <a:endParaRPr sz="2400">
              <a:latin typeface="Mukta"/>
              <a:ea typeface="Mukta"/>
              <a:cs typeface="Mukta"/>
              <a:sym typeface="Mukta"/>
            </a:endParaRPr>
          </a:p>
          <a:p>
            <a:pPr indent="-482600" lvl="0" marL="914400" rtl="0" algn="l">
              <a:lnSpc>
                <a:spcPct val="100000"/>
              </a:lnSpc>
              <a:spcBef>
                <a:spcPts val="1400"/>
              </a:spcBef>
              <a:spcAft>
                <a:spcPts val="0"/>
              </a:spcAft>
              <a:buClr>
                <a:srgbClr val="3F3F3F"/>
              </a:buClr>
              <a:buSzPts val="2400"/>
              <a:buFont typeface="Mukta"/>
              <a:buAutoNum type="arabicPeriod"/>
            </a:pPr>
            <a:r>
              <a:rPr lang="en-US" sz="2400">
                <a:latin typeface="Mukta"/>
                <a:ea typeface="Mukta"/>
                <a:cs typeface="Mukta"/>
                <a:sym typeface="Mukta"/>
              </a:rPr>
              <a:t>Rearrange tree to balance height</a:t>
            </a:r>
            <a:endParaRPr sz="2400">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Start at parent of deleted node and work up</a:t>
            </a:r>
            <a:endParaRPr>
              <a:latin typeface="Mukta"/>
              <a:ea typeface="Mukta"/>
              <a:cs typeface="Mukta"/>
              <a:sym typeface="Mukta"/>
            </a:endParaRPr>
          </a:p>
          <a:p>
            <a:pPr indent="-381000" lvl="1" marL="1371600" rtl="0" algn="l">
              <a:lnSpc>
                <a:spcPct val="100000"/>
              </a:lnSpc>
              <a:spcBef>
                <a:spcPts val="1400"/>
              </a:spcBef>
              <a:spcAft>
                <a:spcPts val="0"/>
              </a:spcAft>
              <a:buSzPts val="2400"/>
              <a:buFont typeface="Mukta"/>
              <a:buChar char="◦"/>
            </a:pPr>
            <a:r>
              <a:rPr lang="en-US">
                <a:latin typeface="Mukta"/>
                <a:ea typeface="Mukta"/>
                <a:cs typeface="Mukta"/>
                <a:sym typeface="Mukta"/>
              </a:rPr>
              <a:t>At the first unbalanced node encountered, rotate as needed</a:t>
            </a:r>
            <a:endParaRPr>
              <a:latin typeface="Mukta"/>
              <a:ea typeface="Mukta"/>
              <a:cs typeface="Mukta"/>
              <a:sym typeface="Mukta"/>
            </a:endParaRPr>
          </a:p>
          <a:p>
            <a:pPr indent="0" lvl="0" marL="0" rtl="0" algn="l">
              <a:lnSpc>
                <a:spcPct val="100000"/>
              </a:lnSpc>
              <a:spcBef>
                <a:spcPts val="1400"/>
              </a:spcBef>
              <a:spcAft>
                <a:spcPts val="0"/>
              </a:spcAft>
              <a:buSzPts val="2000"/>
              <a:buNone/>
            </a:pPr>
            <a:r>
              <a:t/>
            </a:r>
            <a:endParaRPr/>
          </a:p>
          <a:p>
            <a:pPr indent="0" lvl="0" marL="0" marR="0" rtl="0" algn="l">
              <a:lnSpc>
                <a:spcPct val="100000"/>
              </a:lnSpc>
              <a:spcBef>
                <a:spcPts val="1400"/>
              </a:spcBef>
              <a:spcAft>
                <a:spcPts val="0"/>
              </a:spcAft>
              <a:buSzPts val="2000"/>
              <a:buNone/>
            </a:pPr>
            <a:r>
              <a:t/>
            </a:r>
            <a:endParaRPr/>
          </a:p>
          <a:p>
            <a:pPr indent="0" lvl="0" marL="0" rtl="0" algn="l">
              <a:lnSpc>
                <a:spcPct val="90000"/>
              </a:lnSpc>
              <a:spcBef>
                <a:spcPts val="1400"/>
              </a:spcBef>
              <a:spcAft>
                <a:spcPts val="0"/>
              </a:spcAft>
              <a:buSzPts val="2000"/>
              <a:buNone/>
            </a:pPr>
            <a:r>
              <a:t/>
            </a:r>
            <a:endParaRPr/>
          </a:p>
        </p:txBody>
      </p:sp>
      <p:sp>
        <p:nvSpPr>
          <p:cNvPr id="1009" name="Google Shape;1009;p8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Insertion and Deletion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86"/>
          <p:cNvSpPr txBox="1"/>
          <p:nvPr>
            <p:ph idx="4294967295" type="body"/>
          </p:nvPr>
        </p:nvSpPr>
        <p:spPr>
          <a:xfrm>
            <a:off x="497100" y="1270300"/>
            <a:ext cx="11085300" cy="5546100"/>
          </a:xfrm>
          <a:prstGeom prst="rect">
            <a:avLst/>
          </a:prstGeom>
          <a:noFill/>
          <a:ln>
            <a:noFill/>
          </a:ln>
        </p:spPr>
        <p:txBody>
          <a:bodyPr anchorCtr="0" anchor="t" bIns="45700" lIns="0" spcFirstLastPara="1" rIns="0" wrap="square" tIns="45700">
            <a:noAutofit/>
          </a:bodyPr>
          <a:lstStyle/>
          <a:p>
            <a:pPr indent="0" lvl="0" marL="0" rtl="0" algn="l">
              <a:lnSpc>
                <a:spcPct val="100000"/>
              </a:lnSpc>
              <a:spcBef>
                <a:spcPts val="1400"/>
              </a:spcBef>
              <a:spcAft>
                <a:spcPts val="0"/>
              </a:spcAft>
              <a:buNone/>
            </a:pPr>
            <a:r>
              <a:rPr lang="en-US" sz="2400">
                <a:latin typeface="Mukta"/>
                <a:ea typeface="Mukta"/>
                <a:cs typeface="Mukta"/>
                <a:sym typeface="Mukta"/>
              </a:rPr>
              <a:t>Moving down in a tree is easy. Recurse to a child.</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Moving up is not so straightforward… but we said in the last slide that it's necessary!</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Recall postorder traversals. They visit the root last. How?</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Visit the root </a:t>
            </a:r>
            <a:r>
              <a:rPr i="1" lang="en-US" sz="2400">
                <a:latin typeface="Mukta"/>
                <a:ea typeface="Mukta"/>
                <a:cs typeface="Mukta"/>
                <a:sym typeface="Mukta"/>
              </a:rPr>
              <a:t>after</a:t>
            </a:r>
            <a:r>
              <a:rPr lang="en-US" sz="2400">
                <a:latin typeface="Mukta"/>
                <a:ea typeface="Mukta"/>
                <a:cs typeface="Mukta"/>
                <a:sym typeface="Mukta"/>
              </a:rPr>
              <a:t> traversing a child, as recursion unwinds.</a:t>
            </a:r>
            <a:endParaRPr sz="2400">
              <a:latin typeface="Mukta"/>
              <a:ea typeface="Mukta"/>
              <a:cs typeface="Mukta"/>
              <a:sym typeface="Mukta"/>
            </a:endParaRPr>
          </a:p>
          <a:p>
            <a:pPr indent="0" lvl="0" marL="0" rtl="0" algn="l">
              <a:lnSpc>
                <a:spcPct val="100000"/>
              </a:lnSpc>
              <a:spcBef>
                <a:spcPts val="1400"/>
              </a:spcBef>
              <a:spcAft>
                <a:spcPts val="0"/>
              </a:spcAft>
              <a:buNone/>
            </a:pPr>
            <a:r>
              <a:rPr lang="en-US" sz="2400">
                <a:latin typeface="Mukta"/>
                <a:ea typeface="Mukta"/>
                <a:cs typeface="Mukta"/>
                <a:sym typeface="Mukta"/>
              </a:rPr>
              <a:t>Information can be passed:</a:t>
            </a:r>
            <a:endParaRPr sz="2400">
              <a:latin typeface="Mukta"/>
              <a:ea typeface="Mukta"/>
              <a:cs typeface="Mukta"/>
              <a:sym typeface="Mukta"/>
            </a:endParaRPr>
          </a:p>
          <a:p>
            <a:pPr indent="-381000" lvl="0" marL="457200" rtl="0" algn="l">
              <a:lnSpc>
                <a:spcPct val="100000"/>
              </a:lnSpc>
              <a:spcBef>
                <a:spcPts val="1400"/>
              </a:spcBef>
              <a:spcAft>
                <a:spcPts val="0"/>
              </a:spcAft>
              <a:buSzPts val="2400"/>
              <a:buFont typeface="Mukta"/>
              <a:buChar char="•"/>
            </a:pPr>
            <a:r>
              <a:rPr lang="en-US" sz="2400">
                <a:latin typeface="Mukta"/>
                <a:ea typeface="Mukta"/>
                <a:cs typeface="Mukta"/>
                <a:sym typeface="Mukta"/>
              </a:rPr>
              <a:t>down the tree as arguments to recursive calls</a:t>
            </a:r>
            <a:endParaRPr sz="2400">
              <a:latin typeface="Mukta"/>
              <a:ea typeface="Mukta"/>
              <a:cs typeface="Mukta"/>
              <a:sym typeface="Mukta"/>
            </a:endParaRPr>
          </a:p>
          <a:p>
            <a:pPr indent="-381000" lvl="0" marL="457200" rtl="0" algn="l">
              <a:lnSpc>
                <a:spcPct val="100000"/>
              </a:lnSpc>
              <a:spcBef>
                <a:spcPts val="0"/>
              </a:spcBef>
              <a:spcAft>
                <a:spcPts val="0"/>
              </a:spcAft>
              <a:buSzPts val="2400"/>
              <a:buFont typeface="Mukta"/>
              <a:buChar char="•"/>
            </a:pPr>
            <a:r>
              <a:rPr lang="en-US" sz="2400">
                <a:latin typeface="Mukta"/>
                <a:ea typeface="Mukta"/>
                <a:cs typeface="Mukta"/>
                <a:sym typeface="Mukta"/>
              </a:rPr>
              <a:t>up the tree as return values from recursive calls</a:t>
            </a:r>
            <a:endParaRPr sz="2400">
              <a:latin typeface="Mukta"/>
              <a:ea typeface="Mukta"/>
              <a:cs typeface="Mukta"/>
              <a:sym typeface="Mukta"/>
            </a:endParaRPr>
          </a:p>
          <a:p>
            <a:pPr indent="0" lvl="0" marL="0" rtl="0" algn="l">
              <a:lnSpc>
                <a:spcPct val="100000"/>
              </a:lnSpc>
              <a:spcBef>
                <a:spcPts val="1400"/>
              </a:spcBef>
              <a:spcAft>
                <a:spcPts val="0"/>
              </a:spcAft>
              <a:buSzPts val="2000"/>
              <a:buNone/>
            </a:pPr>
            <a:r>
              <a:t/>
            </a:r>
            <a:endParaRPr/>
          </a:p>
          <a:p>
            <a:pPr indent="0" lvl="0" marL="0" marR="0" rtl="0" algn="l">
              <a:lnSpc>
                <a:spcPct val="100000"/>
              </a:lnSpc>
              <a:spcBef>
                <a:spcPts val="1400"/>
              </a:spcBef>
              <a:spcAft>
                <a:spcPts val="0"/>
              </a:spcAft>
              <a:buSzPts val="2000"/>
              <a:buNone/>
            </a:pPr>
            <a:r>
              <a:t/>
            </a:r>
            <a:endParaRPr/>
          </a:p>
          <a:p>
            <a:pPr indent="0" lvl="0" marL="0" rtl="0" algn="l">
              <a:lnSpc>
                <a:spcPct val="90000"/>
              </a:lnSpc>
              <a:spcBef>
                <a:spcPts val="1400"/>
              </a:spcBef>
              <a:spcAft>
                <a:spcPts val="0"/>
              </a:spcAft>
              <a:buSzPts val="2000"/>
              <a:buNone/>
            </a:pPr>
            <a:r>
              <a:t/>
            </a:r>
            <a:endParaRPr/>
          </a:p>
        </p:txBody>
      </p:sp>
      <p:sp>
        <p:nvSpPr>
          <p:cNvPr id="1015" name="Google Shape;1015;p8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Trees: </a:t>
            </a:r>
            <a:r>
              <a:rPr b="1" lang="en-US" sz="4000">
                <a:latin typeface="Mukta"/>
                <a:ea typeface="Mukta"/>
                <a:cs typeface="Mukta"/>
                <a:sym typeface="Mukta"/>
              </a:rPr>
              <a:t>Moving Up</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87"/>
          <p:cNvSpPr txBox="1"/>
          <p:nvPr>
            <p:ph idx="4294967295" type="body"/>
          </p:nvPr>
        </p:nvSpPr>
        <p:spPr>
          <a:xfrm>
            <a:off x="562625"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Left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left </a:t>
            </a:r>
            <a:r>
              <a:rPr i="0" lang="en-US" sz="2400" u="none" cap="none" strike="noStrike">
                <a:solidFill>
                  <a:srgbClr val="000000"/>
                </a:solidFill>
                <a:latin typeface="Mukta"/>
                <a:ea typeface="Mukta"/>
                <a:cs typeface="Mukta"/>
                <a:sym typeface="Mukta"/>
              </a:rPr>
              <a:t>side of that subtree has extra node</a:t>
            </a:r>
            <a:endParaRPr b="1" i="0" sz="2400" u="none" cap="none" strike="noStrike">
              <a:solidFill>
                <a:srgbClr val="000000"/>
              </a:solidFill>
              <a:latin typeface="Mukta"/>
              <a:ea typeface="Mukta"/>
              <a:cs typeface="Mukta"/>
              <a:sym typeface="Mukta"/>
            </a:endParaRPr>
          </a:p>
        </p:txBody>
      </p:sp>
      <p:grpSp>
        <p:nvGrpSpPr>
          <p:cNvPr id="1021" name="Google Shape;1021;p87"/>
          <p:cNvGrpSpPr/>
          <p:nvPr/>
        </p:nvGrpSpPr>
        <p:grpSpPr>
          <a:xfrm>
            <a:off x="897927" y="2839998"/>
            <a:ext cx="2273300" cy="2209800"/>
            <a:chOff x="619125" y="3340100"/>
            <a:chExt cx="2273300" cy="2209800"/>
          </a:xfrm>
        </p:grpSpPr>
        <p:grpSp>
          <p:nvGrpSpPr>
            <p:cNvPr id="1022" name="Google Shape;1022;p87"/>
            <p:cNvGrpSpPr/>
            <p:nvPr/>
          </p:nvGrpSpPr>
          <p:grpSpPr>
            <a:xfrm>
              <a:off x="619125" y="3340100"/>
              <a:ext cx="2273300" cy="2209800"/>
              <a:chOff x="619125" y="3340100"/>
              <a:chExt cx="2273300" cy="2209800"/>
            </a:xfrm>
          </p:grpSpPr>
          <p:cxnSp>
            <p:nvCxnSpPr>
              <p:cNvPr id="1023" name="Google Shape;1023;p87"/>
              <p:cNvCxnSpPr/>
              <p:nvPr/>
            </p:nvCxnSpPr>
            <p:spPr>
              <a:xfrm flipH="1" rot="10800000">
                <a:off x="760412" y="4673525"/>
                <a:ext cx="587400" cy="771600"/>
              </a:xfrm>
              <a:prstGeom prst="straightConnector1">
                <a:avLst/>
              </a:prstGeom>
              <a:noFill/>
              <a:ln cap="flat" cmpd="sng" w="9525">
                <a:solidFill>
                  <a:srgbClr val="4A7EBB"/>
                </a:solidFill>
                <a:prstDash val="solid"/>
                <a:miter lim="8000"/>
                <a:headEnd len="sm" w="sm" type="none"/>
                <a:tailEnd len="sm" w="sm" type="none"/>
              </a:ln>
            </p:spPr>
          </p:cxnSp>
          <p:sp>
            <p:nvSpPr>
              <p:cNvPr id="1024" name="Google Shape;1024;p87"/>
              <p:cNvSpPr/>
              <p:nvPr/>
            </p:nvSpPr>
            <p:spPr>
              <a:xfrm>
                <a:off x="1978025" y="33401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025" name="Google Shape;1025;p87"/>
              <p:cNvSpPr/>
              <p:nvPr/>
            </p:nvSpPr>
            <p:spPr>
              <a:xfrm>
                <a:off x="2435225" y="39401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026" name="Google Shape;1026;p87"/>
              <p:cNvSpPr/>
              <p:nvPr/>
            </p:nvSpPr>
            <p:spPr>
              <a:xfrm>
                <a:off x="619125" y="51689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027" name="Google Shape;1027;p87"/>
              <p:cNvCxnSpPr/>
              <p:nvPr/>
            </p:nvCxnSpPr>
            <p:spPr>
              <a:xfrm flipH="1" rot="10800000">
                <a:off x="1282700" y="4045012"/>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1028" name="Google Shape;1028;p87"/>
              <p:cNvCxnSpPr>
                <a:stCxn id="1029" idx="0"/>
                <a:endCxn id="1024" idx="3"/>
              </p:cNvCxnSpPr>
              <p:nvPr/>
            </p:nvCxnSpPr>
            <p:spPr>
              <a:xfrm flipH="1" rot="10800000">
                <a:off x="1778000" y="3665375"/>
                <a:ext cx="267000" cy="274800"/>
              </a:xfrm>
              <a:prstGeom prst="straightConnector1">
                <a:avLst/>
              </a:prstGeom>
              <a:noFill/>
              <a:ln cap="flat" cmpd="sng" w="9525">
                <a:solidFill>
                  <a:srgbClr val="4A7EBB"/>
                </a:solidFill>
                <a:prstDash val="solid"/>
                <a:miter lim="8000"/>
                <a:headEnd len="sm" w="sm" type="none"/>
                <a:tailEnd len="sm" w="sm" type="none"/>
              </a:ln>
            </p:spPr>
          </p:cxnSp>
          <p:sp>
            <p:nvSpPr>
              <p:cNvPr id="1030" name="Google Shape;1030;p87"/>
              <p:cNvSpPr/>
              <p:nvPr/>
            </p:nvSpPr>
            <p:spPr>
              <a:xfrm>
                <a:off x="1092200" y="4532312"/>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029" name="Google Shape;1029;p87"/>
              <p:cNvSpPr/>
              <p:nvPr/>
            </p:nvSpPr>
            <p:spPr>
              <a:xfrm>
                <a:off x="1549400" y="3940175"/>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cxnSp>
          <p:nvCxnSpPr>
            <p:cNvPr id="1031" name="Google Shape;1031;p87"/>
            <p:cNvCxnSpPr>
              <a:stCxn id="1024" idx="5"/>
              <a:endCxn id="1025" idx="0"/>
            </p:cNvCxnSpPr>
            <p:nvPr/>
          </p:nvCxnSpPr>
          <p:spPr>
            <a:xfrm>
              <a:off x="2368270" y="3665304"/>
              <a:ext cx="295500" cy="274800"/>
            </a:xfrm>
            <a:prstGeom prst="straightConnector1">
              <a:avLst/>
            </a:prstGeom>
            <a:noFill/>
            <a:ln cap="flat" cmpd="sng" w="9525">
              <a:solidFill>
                <a:srgbClr val="4A7EBB"/>
              </a:solidFill>
              <a:prstDash val="solid"/>
              <a:miter lim="8000"/>
              <a:headEnd len="sm" w="sm" type="none"/>
              <a:tailEnd len="sm" w="sm" type="none"/>
            </a:ln>
          </p:spPr>
        </p:cxnSp>
      </p:grpSp>
      <p:sp>
        <p:nvSpPr>
          <p:cNvPr id="1032" name="Google Shape;1032;p87"/>
          <p:cNvSpPr txBox="1"/>
          <p:nvPr/>
        </p:nvSpPr>
        <p:spPr>
          <a:xfrm>
            <a:off x="3351652" y="2113102"/>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1100"/>
              <a:buFont typeface="Arial"/>
              <a:buNone/>
            </a:pPr>
            <a:r>
              <a:rPr b="0" i="0" lang="en-US" sz="2500" u="none" cap="none" strike="noStrike">
                <a:solidFill>
                  <a:srgbClr val="000000"/>
                </a:solidFill>
                <a:latin typeface="Mukta"/>
                <a:ea typeface="Mukta"/>
                <a:cs typeface="Mukta"/>
                <a:sym typeface="Mukta"/>
              </a:rPr>
              <a:t>4, 3, 5, 2, 1</a:t>
            </a:r>
            <a:endParaRPr b="0" i="0" sz="1400" u="none" cap="none" strike="noStrike">
              <a:solidFill>
                <a:srgbClr val="000000"/>
              </a:solidFill>
              <a:latin typeface="Mukta"/>
              <a:ea typeface="Mukta"/>
              <a:cs typeface="Mukta"/>
              <a:sym typeface="Mukta"/>
            </a:endParaRPr>
          </a:p>
        </p:txBody>
      </p:sp>
      <p:sp>
        <p:nvSpPr>
          <p:cNvPr id="1033" name="Google Shape;1033;p8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1 (+</a:t>
            </a:r>
            <a:r>
              <a:rPr b="0" i="0" lang="en-US" sz="4000" u="none" cap="none" strike="noStrike">
                <a:solidFill>
                  <a:srgbClr val="000000"/>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88"/>
          <p:cNvSpPr txBox="1"/>
          <p:nvPr>
            <p:ph idx="4294967295" type="body"/>
          </p:nvPr>
        </p:nvSpPr>
        <p:spPr>
          <a:xfrm>
            <a:off x="533400" y="1433225"/>
            <a:ext cx="10058400" cy="8418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subtree causes imbalance and </a:t>
            </a: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side of that subtree has extra node</a:t>
            </a:r>
            <a:endParaRPr b="1" i="0" sz="2400" u="none" cap="none" strike="noStrike">
              <a:solidFill>
                <a:srgbClr val="3F3F3F"/>
              </a:solidFill>
              <a:latin typeface="Mukta"/>
              <a:ea typeface="Mukta"/>
              <a:cs typeface="Mukta"/>
              <a:sym typeface="Mukta"/>
            </a:endParaRPr>
          </a:p>
        </p:txBody>
      </p:sp>
      <p:grpSp>
        <p:nvGrpSpPr>
          <p:cNvPr id="1039" name="Google Shape;1039;p88"/>
          <p:cNvGrpSpPr/>
          <p:nvPr/>
        </p:nvGrpSpPr>
        <p:grpSpPr>
          <a:xfrm>
            <a:off x="897932" y="2855875"/>
            <a:ext cx="2273300" cy="2209800"/>
            <a:chOff x="619125" y="3340100"/>
            <a:chExt cx="2273300" cy="2209800"/>
          </a:xfrm>
        </p:grpSpPr>
        <p:grpSp>
          <p:nvGrpSpPr>
            <p:cNvPr id="1040" name="Google Shape;1040;p88"/>
            <p:cNvGrpSpPr/>
            <p:nvPr/>
          </p:nvGrpSpPr>
          <p:grpSpPr>
            <a:xfrm>
              <a:off x="619125" y="3340100"/>
              <a:ext cx="2273300" cy="2209800"/>
              <a:chOff x="619125" y="3340100"/>
              <a:chExt cx="2273300" cy="2209800"/>
            </a:xfrm>
          </p:grpSpPr>
          <p:cxnSp>
            <p:nvCxnSpPr>
              <p:cNvPr id="1041" name="Google Shape;1041;p88"/>
              <p:cNvCxnSpPr/>
              <p:nvPr/>
            </p:nvCxnSpPr>
            <p:spPr>
              <a:xfrm flipH="1" rot="10800000">
                <a:off x="760412" y="4673525"/>
                <a:ext cx="587400" cy="771600"/>
              </a:xfrm>
              <a:prstGeom prst="straightConnector1">
                <a:avLst/>
              </a:prstGeom>
              <a:noFill/>
              <a:ln cap="flat" cmpd="sng" w="9525">
                <a:solidFill>
                  <a:srgbClr val="4A7EBB"/>
                </a:solidFill>
                <a:prstDash val="solid"/>
                <a:miter lim="8000"/>
                <a:headEnd len="sm" w="sm" type="none"/>
                <a:tailEnd len="sm" w="sm" type="none"/>
              </a:ln>
            </p:spPr>
          </p:cxnSp>
          <p:sp>
            <p:nvSpPr>
              <p:cNvPr id="1042" name="Google Shape;1042;p88"/>
              <p:cNvSpPr/>
              <p:nvPr/>
            </p:nvSpPr>
            <p:spPr>
              <a:xfrm>
                <a:off x="1978025" y="33401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043" name="Google Shape;1043;p88"/>
              <p:cNvSpPr/>
              <p:nvPr/>
            </p:nvSpPr>
            <p:spPr>
              <a:xfrm>
                <a:off x="2435225" y="39401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044" name="Google Shape;1044;p88"/>
              <p:cNvSpPr/>
              <p:nvPr/>
            </p:nvSpPr>
            <p:spPr>
              <a:xfrm>
                <a:off x="619125" y="51689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045" name="Google Shape;1045;p88"/>
              <p:cNvCxnSpPr/>
              <p:nvPr/>
            </p:nvCxnSpPr>
            <p:spPr>
              <a:xfrm flipH="1" rot="10800000">
                <a:off x="1282700" y="4045012"/>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1046" name="Google Shape;1046;p88"/>
              <p:cNvCxnSpPr>
                <a:stCxn id="1047" idx="0"/>
                <a:endCxn id="1042" idx="3"/>
              </p:cNvCxnSpPr>
              <p:nvPr/>
            </p:nvCxnSpPr>
            <p:spPr>
              <a:xfrm flipH="1" rot="10800000">
                <a:off x="1778000" y="3665375"/>
                <a:ext cx="267000" cy="274800"/>
              </a:xfrm>
              <a:prstGeom prst="straightConnector1">
                <a:avLst/>
              </a:prstGeom>
              <a:noFill/>
              <a:ln cap="flat" cmpd="sng" w="9525">
                <a:solidFill>
                  <a:srgbClr val="4A7EBB"/>
                </a:solidFill>
                <a:prstDash val="solid"/>
                <a:miter lim="8000"/>
                <a:headEnd len="sm" w="sm" type="none"/>
                <a:tailEnd len="sm" w="sm" type="none"/>
              </a:ln>
            </p:spPr>
          </p:cxnSp>
          <p:sp>
            <p:nvSpPr>
              <p:cNvPr id="1048" name="Google Shape;1048;p88"/>
              <p:cNvSpPr/>
              <p:nvPr/>
            </p:nvSpPr>
            <p:spPr>
              <a:xfrm>
                <a:off x="1092200" y="4532312"/>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047" name="Google Shape;1047;p88"/>
              <p:cNvSpPr/>
              <p:nvPr/>
            </p:nvSpPr>
            <p:spPr>
              <a:xfrm>
                <a:off x="1549400" y="3940175"/>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cxnSp>
          <p:nvCxnSpPr>
            <p:cNvPr id="1049" name="Google Shape;1049;p88"/>
            <p:cNvCxnSpPr>
              <a:stCxn id="1042" idx="5"/>
              <a:endCxn id="1043" idx="0"/>
            </p:cNvCxnSpPr>
            <p:nvPr/>
          </p:nvCxnSpPr>
          <p:spPr>
            <a:xfrm>
              <a:off x="2368270" y="3665304"/>
              <a:ext cx="295500" cy="274800"/>
            </a:xfrm>
            <a:prstGeom prst="straightConnector1">
              <a:avLst/>
            </a:prstGeom>
            <a:noFill/>
            <a:ln cap="flat" cmpd="sng" w="9525">
              <a:solidFill>
                <a:srgbClr val="4A7EBB"/>
              </a:solidFill>
              <a:prstDash val="solid"/>
              <a:miter lim="8000"/>
              <a:headEnd len="sm" w="sm" type="none"/>
              <a:tailEnd len="sm" w="sm" type="none"/>
            </a:ln>
          </p:spPr>
        </p:cxnSp>
      </p:grpSp>
      <p:sp>
        <p:nvSpPr>
          <p:cNvPr id="1050" name="Google Shape;1050;p88"/>
          <p:cNvSpPr txBox="1"/>
          <p:nvPr/>
        </p:nvSpPr>
        <p:spPr>
          <a:xfrm>
            <a:off x="3322548" y="3515808"/>
            <a:ext cx="2773200" cy="642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US" sz="2500" u="none" cap="none" strike="noStrike">
                <a:solidFill>
                  <a:schemeClr val="dk1"/>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cxnSp>
        <p:nvCxnSpPr>
          <p:cNvPr id="1051" name="Google Shape;1051;p88"/>
          <p:cNvCxnSpPr/>
          <p:nvPr/>
        </p:nvCxnSpPr>
        <p:spPr>
          <a:xfrm>
            <a:off x="3847507" y="4187787"/>
            <a:ext cx="1981200" cy="1500"/>
          </a:xfrm>
          <a:prstGeom prst="bentConnector3">
            <a:avLst>
              <a:gd fmla="val 50000" name="adj1"/>
            </a:avLst>
          </a:prstGeom>
          <a:noFill/>
          <a:ln cap="flat" cmpd="sng" w="9525">
            <a:solidFill>
              <a:srgbClr val="4A7EBB"/>
            </a:solidFill>
            <a:prstDash val="solid"/>
            <a:round/>
            <a:headEnd len="sm" w="sm" type="none"/>
            <a:tailEnd len="lg" w="lg" type="triangle"/>
          </a:ln>
        </p:spPr>
      </p:cxnSp>
      <p:sp>
        <p:nvSpPr>
          <p:cNvPr id="1052" name="Google Shape;1052;p88"/>
          <p:cNvSpPr/>
          <p:nvPr/>
        </p:nvSpPr>
        <p:spPr>
          <a:xfrm>
            <a:off x="7967069" y="36845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053" name="Google Shape;1053;p88"/>
          <p:cNvSpPr/>
          <p:nvPr/>
        </p:nvSpPr>
        <p:spPr>
          <a:xfrm>
            <a:off x="7320957" y="29003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054" name="Google Shape;1054;p88"/>
          <p:cNvSpPr/>
          <p:nvPr/>
        </p:nvSpPr>
        <p:spPr>
          <a:xfrm>
            <a:off x="6272273" y="44751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055" name="Google Shape;1055;p88"/>
          <p:cNvCxnSpPr>
            <a:stCxn id="1054" idx="0"/>
          </p:cNvCxnSpPr>
          <p:nvPr/>
        </p:nvCxnSpPr>
        <p:spPr>
          <a:xfrm flipH="1" rot="10800000">
            <a:off x="6500873" y="3897325"/>
            <a:ext cx="457200" cy="577800"/>
          </a:xfrm>
          <a:prstGeom prst="straightConnector1">
            <a:avLst/>
          </a:prstGeom>
          <a:noFill/>
          <a:ln cap="flat" cmpd="sng" w="9525">
            <a:solidFill>
              <a:srgbClr val="4A7EBB"/>
            </a:solidFill>
            <a:prstDash val="solid"/>
            <a:miter lim="8000"/>
            <a:headEnd len="sm" w="sm" type="none"/>
            <a:tailEnd len="sm" w="sm" type="none"/>
          </a:ln>
        </p:spPr>
      </p:cxnSp>
      <p:cxnSp>
        <p:nvCxnSpPr>
          <p:cNvPr id="1056" name="Google Shape;1056;p88"/>
          <p:cNvCxnSpPr/>
          <p:nvPr/>
        </p:nvCxnSpPr>
        <p:spPr>
          <a:xfrm rot="10800000">
            <a:off x="6971657" y="3871850"/>
            <a:ext cx="527100" cy="739800"/>
          </a:xfrm>
          <a:prstGeom prst="straightConnector1">
            <a:avLst/>
          </a:prstGeom>
          <a:noFill/>
          <a:ln cap="flat" cmpd="sng" w="9525">
            <a:solidFill>
              <a:srgbClr val="4A7EBB"/>
            </a:solidFill>
            <a:prstDash val="solid"/>
            <a:miter lim="8000"/>
            <a:headEnd len="sm" w="sm" type="none"/>
            <a:tailEnd len="sm" w="sm" type="none"/>
          </a:ln>
        </p:spPr>
      </p:cxnSp>
      <p:cxnSp>
        <p:nvCxnSpPr>
          <p:cNvPr id="1057" name="Google Shape;1057;p88"/>
          <p:cNvCxnSpPr>
            <a:endCxn id="1053" idx="3"/>
          </p:cNvCxnSpPr>
          <p:nvPr/>
        </p:nvCxnSpPr>
        <p:spPr>
          <a:xfrm flipH="1" rot="10800000">
            <a:off x="6971812" y="3225529"/>
            <a:ext cx="416100" cy="654300"/>
          </a:xfrm>
          <a:prstGeom prst="straightConnector1">
            <a:avLst/>
          </a:prstGeom>
          <a:noFill/>
          <a:ln cap="flat" cmpd="sng" w="9525">
            <a:solidFill>
              <a:srgbClr val="4A7EBB"/>
            </a:solidFill>
            <a:prstDash val="solid"/>
            <a:miter lim="8000"/>
            <a:headEnd len="sm" w="sm" type="none"/>
            <a:tailEnd len="sm" w="sm" type="none"/>
          </a:ln>
        </p:spPr>
      </p:cxnSp>
      <p:cxnSp>
        <p:nvCxnSpPr>
          <p:cNvPr id="1058" name="Google Shape;1058;p88"/>
          <p:cNvCxnSpPr>
            <a:endCxn id="1053" idx="5"/>
          </p:cNvCxnSpPr>
          <p:nvPr/>
        </p:nvCxnSpPr>
        <p:spPr>
          <a:xfrm rot="10800000">
            <a:off x="7711202" y="3225529"/>
            <a:ext cx="636900" cy="654300"/>
          </a:xfrm>
          <a:prstGeom prst="straightConnector1">
            <a:avLst/>
          </a:prstGeom>
          <a:noFill/>
          <a:ln cap="flat" cmpd="sng" w="9525">
            <a:solidFill>
              <a:srgbClr val="4A7EBB"/>
            </a:solidFill>
            <a:prstDash val="solid"/>
            <a:miter lim="8000"/>
            <a:headEnd len="sm" w="sm" type="none"/>
            <a:tailEnd len="sm" w="sm" type="none"/>
          </a:ln>
        </p:spPr>
      </p:cxnSp>
      <p:sp>
        <p:nvSpPr>
          <p:cNvPr id="1059" name="Google Shape;1059;p88"/>
          <p:cNvSpPr/>
          <p:nvPr/>
        </p:nvSpPr>
        <p:spPr>
          <a:xfrm>
            <a:off x="6743107" y="3684550"/>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060" name="Google Shape;1060;p88"/>
          <p:cNvSpPr/>
          <p:nvPr/>
        </p:nvSpPr>
        <p:spPr>
          <a:xfrm>
            <a:off x="7270157" y="4475125"/>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061" name="Google Shape;1061;p88"/>
          <p:cNvSpPr txBox="1"/>
          <p:nvPr/>
        </p:nvSpPr>
        <p:spPr>
          <a:xfrm>
            <a:off x="1421640" y="3433113"/>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062" name="Google Shape;1062;p88"/>
          <p:cNvSpPr txBox="1"/>
          <p:nvPr/>
        </p:nvSpPr>
        <p:spPr>
          <a:xfrm>
            <a:off x="1044975" y="423868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063" name="Google Shape;1063;p88"/>
          <p:cNvSpPr/>
          <p:nvPr/>
        </p:nvSpPr>
        <p:spPr>
          <a:xfrm>
            <a:off x="1905531" y="3294219"/>
            <a:ext cx="41620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88"/>
          <p:cNvSpPr/>
          <p:nvPr/>
        </p:nvSpPr>
        <p:spPr>
          <a:xfrm>
            <a:off x="6784106" y="3522819"/>
            <a:ext cx="41620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8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1 (+</a:t>
            </a:r>
            <a:r>
              <a:rPr b="0" i="0" lang="en-US" sz="4000" u="none" cap="none" strike="noStrike">
                <a:solidFill>
                  <a:srgbClr val="000000"/>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idx="4294967295" type="body"/>
          </p:nvPr>
        </p:nvSpPr>
        <p:spPr>
          <a:xfrm>
            <a:off x="510000" y="1331950"/>
            <a:ext cx="11450400" cy="4393500"/>
          </a:xfrm>
          <a:prstGeom prst="rect">
            <a:avLst/>
          </a:prstGeom>
          <a:noFill/>
          <a:ln>
            <a:noFill/>
          </a:ln>
        </p:spPr>
        <p:txBody>
          <a:bodyPr anchorCtr="0" anchor="t" bIns="45700" lIns="0" spcFirstLastPara="1" rIns="0" wrap="square" tIns="45700">
            <a:noAutofit/>
          </a:bodyPr>
          <a:lstStyle/>
          <a:p>
            <a:pPr indent="-406400" lvl="0" marL="457200" marR="0" rtl="0" algn="l">
              <a:lnSpc>
                <a:spcPct val="115000"/>
              </a:lnSpc>
              <a:spcBef>
                <a:spcPts val="1200"/>
              </a:spcBef>
              <a:spcAft>
                <a:spcPts val="0"/>
              </a:spcAft>
              <a:buClr>
                <a:schemeClr val="dk1"/>
              </a:buClr>
              <a:buSzPts val="2800"/>
              <a:buFont typeface="Mukta"/>
              <a:buChar char="●"/>
            </a:pPr>
            <a:r>
              <a:rPr lang="en-US">
                <a:solidFill>
                  <a:schemeClr val="dk1"/>
                </a:solidFill>
                <a:latin typeface="Mukta"/>
                <a:ea typeface="Mukta"/>
                <a:cs typeface="Mukta"/>
                <a:sym typeface="Mukta"/>
              </a:rPr>
              <a:t>unordered_map instead of unordered_set</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not using range-based constructor (not w</a:t>
            </a:r>
            <a:r>
              <a:rPr lang="en-US">
                <a:latin typeface="Mukta"/>
                <a:ea typeface="Mukta"/>
                <a:cs typeface="Mukta"/>
                <a:sym typeface="Mukta"/>
              </a:rPr>
              <a:t>rong, but it’s better </a:t>
            </a:r>
            <a:r>
              <a:rPr lang="en-US">
                <a:solidFill>
                  <a:schemeClr val="dk1"/>
                </a:solidFill>
                <a:latin typeface="Mukta"/>
                <a:ea typeface="Mukta"/>
                <a:cs typeface="Mukta"/>
                <a:sym typeface="Mukta"/>
              </a:rPr>
              <a:t>practice to)</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making a new substring each time, rather than having a running substring to add to char by char</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forgetting to return result </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forgetting to add non-replaced words</a:t>
            </a:r>
            <a:endParaRPr>
              <a:solidFill>
                <a:schemeClr val="dk1"/>
              </a:solidFill>
              <a:latin typeface="Mukta"/>
              <a:ea typeface="Mukta"/>
              <a:cs typeface="Mukta"/>
              <a:sym typeface="Mukta"/>
            </a:endParaRPr>
          </a:p>
          <a:p>
            <a:pPr indent="-406400" lvl="0" marL="457200" marR="0" rtl="0" algn="l">
              <a:lnSpc>
                <a:spcPct val="115000"/>
              </a:lnSpc>
              <a:spcBef>
                <a:spcPts val="0"/>
              </a:spcBef>
              <a:spcAft>
                <a:spcPts val="0"/>
              </a:spcAft>
              <a:buClr>
                <a:schemeClr val="dk1"/>
              </a:buClr>
              <a:buSzPts val="2800"/>
              <a:buFont typeface="Mukta"/>
              <a:buChar char="●"/>
            </a:pPr>
            <a:r>
              <a:rPr lang="en-US">
                <a:solidFill>
                  <a:schemeClr val="dk1"/>
                </a:solidFill>
                <a:latin typeface="Mukta"/>
                <a:ea typeface="Mukta"/>
                <a:cs typeface="Mukta"/>
                <a:sym typeface="Mukta"/>
              </a:rPr>
              <a:t>not correctly choosing the smallest </a:t>
            </a:r>
            <a:r>
              <a:rPr lang="en-US">
                <a:latin typeface="Mukta"/>
                <a:ea typeface="Mukta"/>
                <a:cs typeface="Mukta"/>
                <a:sym typeface="Mukta"/>
              </a:rPr>
              <a:t>prefix </a:t>
            </a:r>
            <a:r>
              <a:rPr lang="en-US">
                <a:solidFill>
                  <a:schemeClr val="dk1"/>
                </a:solidFill>
                <a:latin typeface="Mukta"/>
                <a:ea typeface="Mukta"/>
                <a:cs typeface="Mukta"/>
                <a:sym typeface="Mukta"/>
              </a:rPr>
              <a:t>to replace</a:t>
            </a:r>
            <a:endParaRPr>
              <a:solidFill>
                <a:schemeClr val="dk1"/>
              </a:solidFill>
              <a:latin typeface="Mukta"/>
              <a:ea typeface="Mukta"/>
              <a:cs typeface="Mukta"/>
              <a:sym typeface="Mukta"/>
            </a:endParaRPr>
          </a:p>
          <a:p>
            <a:pPr indent="-419100" lvl="0" marL="457200" marR="0" rtl="0" algn="l">
              <a:lnSpc>
                <a:spcPct val="115000"/>
              </a:lnSpc>
              <a:spcBef>
                <a:spcPts val="0"/>
              </a:spcBef>
              <a:spcAft>
                <a:spcPts val="0"/>
              </a:spcAft>
              <a:buClr>
                <a:schemeClr val="dk1"/>
              </a:buClr>
              <a:buSzPts val="3000"/>
              <a:buFont typeface="Mukta"/>
              <a:buChar char="●"/>
            </a:pPr>
            <a:r>
              <a:rPr lang="en-US">
                <a:solidFill>
                  <a:schemeClr val="dk1"/>
                </a:solidFill>
                <a:latin typeface="Mukta"/>
                <a:ea typeface="Mukta"/>
                <a:cs typeface="Mukta"/>
                <a:sym typeface="Mukta"/>
              </a:rPr>
              <a:t>modifying the sentence vector - it’s CONST reference!</a:t>
            </a:r>
            <a:r>
              <a:rPr lang="en-US" sz="3000">
                <a:solidFill>
                  <a:schemeClr val="dk1"/>
                </a:solidFill>
                <a:latin typeface="Mukta"/>
                <a:ea typeface="Mukta"/>
                <a:cs typeface="Mukta"/>
                <a:sym typeface="Mukta"/>
              </a:rPr>
              <a:t> </a:t>
            </a:r>
            <a:endParaRPr sz="3000">
              <a:solidFill>
                <a:schemeClr val="dk1"/>
              </a:solidFill>
              <a:latin typeface="Mukta"/>
              <a:ea typeface="Mukta"/>
              <a:cs typeface="Mukta"/>
              <a:sym typeface="Mukta"/>
            </a:endParaRPr>
          </a:p>
        </p:txBody>
      </p:sp>
      <p:sp>
        <p:nvSpPr>
          <p:cNvPr id="173" name="Google Shape;173;p2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Common Mistakes</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89"/>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side of that subtree has extra node</a:t>
            </a:r>
            <a:endParaRPr b="1" i="0" sz="2400" u="none" cap="none" strike="noStrike">
              <a:solidFill>
                <a:srgbClr val="000000"/>
              </a:solidFill>
              <a:latin typeface="Mukta"/>
              <a:ea typeface="Mukta"/>
              <a:cs typeface="Mukta"/>
              <a:sym typeface="Mukta"/>
            </a:endParaRPr>
          </a:p>
        </p:txBody>
      </p:sp>
      <p:cxnSp>
        <p:nvCxnSpPr>
          <p:cNvPr id="1071" name="Google Shape;1071;p89"/>
          <p:cNvCxnSpPr/>
          <p:nvPr/>
        </p:nvCxnSpPr>
        <p:spPr>
          <a:xfrm rot="10800000">
            <a:off x="2235347" y="3178579"/>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072" name="Google Shape;1072;p89"/>
          <p:cNvSpPr/>
          <p:nvPr/>
        </p:nvSpPr>
        <p:spPr>
          <a:xfrm>
            <a:off x="1534429" y="3613124"/>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073" name="Google Shape;1073;p89"/>
          <p:cNvSpPr/>
          <p:nvPr/>
        </p:nvSpPr>
        <p:spPr>
          <a:xfrm>
            <a:off x="3449888" y="486062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074" name="Google Shape;1074;p89"/>
          <p:cNvSpPr/>
          <p:nvPr/>
        </p:nvSpPr>
        <p:spPr>
          <a:xfrm>
            <a:off x="2004329" y="2971774"/>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075" name="Google Shape;1075;p89"/>
          <p:cNvCxnSpPr/>
          <p:nvPr/>
        </p:nvCxnSpPr>
        <p:spPr>
          <a:xfrm flipH="1" rot="10800000">
            <a:off x="1763029" y="3157373"/>
            <a:ext cx="376200" cy="601800"/>
          </a:xfrm>
          <a:prstGeom prst="straightConnector1">
            <a:avLst/>
          </a:prstGeom>
          <a:noFill/>
          <a:ln cap="flat" cmpd="sng" w="9525">
            <a:solidFill>
              <a:srgbClr val="4A7EBB"/>
            </a:solidFill>
            <a:prstDash val="solid"/>
            <a:miter lim="8000"/>
            <a:headEnd len="sm" w="sm" type="none"/>
            <a:tailEnd len="sm" w="sm" type="none"/>
          </a:ln>
        </p:spPr>
      </p:cxnSp>
      <p:cxnSp>
        <p:nvCxnSpPr>
          <p:cNvPr id="1076" name="Google Shape;1076;p89"/>
          <p:cNvCxnSpPr/>
          <p:nvPr/>
        </p:nvCxnSpPr>
        <p:spPr>
          <a:xfrm rot="10800000">
            <a:off x="2682229" y="3816249"/>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1077" name="Google Shape;1077;p89"/>
          <p:cNvCxnSpPr>
            <a:stCxn id="1073" idx="1"/>
          </p:cNvCxnSpPr>
          <p:nvPr/>
        </p:nvCxnSpPr>
        <p:spPr>
          <a:xfrm rot="10800000">
            <a:off x="3226143" y="4492216"/>
            <a:ext cx="290700" cy="424200"/>
          </a:xfrm>
          <a:prstGeom prst="straightConnector1">
            <a:avLst/>
          </a:prstGeom>
          <a:noFill/>
          <a:ln cap="flat" cmpd="sng" w="9525">
            <a:solidFill>
              <a:srgbClr val="4A7EBB"/>
            </a:solidFill>
            <a:prstDash val="solid"/>
            <a:miter lim="8000"/>
            <a:headEnd len="sm" w="sm" type="none"/>
            <a:tailEnd len="sm" w="sm" type="none"/>
          </a:ln>
        </p:spPr>
      </p:cxnSp>
      <p:sp>
        <p:nvSpPr>
          <p:cNvPr id="1078" name="Google Shape;1078;p89"/>
          <p:cNvSpPr/>
          <p:nvPr/>
        </p:nvSpPr>
        <p:spPr>
          <a:xfrm>
            <a:off x="2448829" y="3625824"/>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079" name="Google Shape;1079;p89"/>
          <p:cNvSpPr/>
          <p:nvPr/>
        </p:nvSpPr>
        <p:spPr>
          <a:xfrm>
            <a:off x="2906029" y="4278286"/>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080" name="Google Shape;1080;p89"/>
          <p:cNvSpPr txBox="1"/>
          <p:nvPr/>
        </p:nvSpPr>
        <p:spPr>
          <a:xfrm>
            <a:off x="3610195" y="2198876"/>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2, 1, 3, 4, 5</a:t>
            </a:r>
            <a:endParaRPr b="0" i="0" sz="1400" u="none" cap="none" strike="noStrike">
              <a:solidFill>
                <a:srgbClr val="000000"/>
              </a:solidFill>
              <a:latin typeface="Mukta"/>
              <a:ea typeface="Mukta"/>
              <a:cs typeface="Mukta"/>
              <a:sym typeface="Mukta"/>
            </a:endParaRPr>
          </a:p>
        </p:txBody>
      </p:sp>
      <p:sp>
        <p:nvSpPr>
          <p:cNvPr id="1081" name="Google Shape;1081;p8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2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cxnSp>
        <p:nvCxnSpPr>
          <p:cNvPr id="1086" name="Google Shape;1086;p90"/>
          <p:cNvCxnSpPr/>
          <p:nvPr/>
        </p:nvCxnSpPr>
        <p:spPr>
          <a:xfrm rot="10800000">
            <a:off x="7930235" y="4066121"/>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1087" name="Google Shape;1087;p90"/>
          <p:cNvCxnSpPr/>
          <p:nvPr/>
        </p:nvCxnSpPr>
        <p:spPr>
          <a:xfrm rot="10800000">
            <a:off x="7345874" y="3325978"/>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088" name="Google Shape;1088;p90"/>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side of that subtree has extra node</a:t>
            </a:r>
            <a:endParaRPr b="1" i="0" sz="2400" u="none" cap="none" strike="noStrike">
              <a:solidFill>
                <a:srgbClr val="000000"/>
              </a:solidFill>
              <a:latin typeface="Mukta"/>
              <a:ea typeface="Mukta"/>
              <a:cs typeface="Mukta"/>
              <a:sym typeface="Mukta"/>
            </a:endParaRPr>
          </a:p>
        </p:txBody>
      </p:sp>
      <p:grpSp>
        <p:nvGrpSpPr>
          <p:cNvPr id="1089" name="Google Shape;1089;p90"/>
          <p:cNvGrpSpPr/>
          <p:nvPr/>
        </p:nvGrpSpPr>
        <p:grpSpPr>
          <a:xfrm>
            <a:off x="1534429" y="2971774"/>
            <a:ext cx="4760288" cy="2269846"/>
            <a:chOff x="1488709" y="3543593"/>
            <a:chExt cx="4760288" cy="2269846"/>
          </a:xfrm>
        </p:grpSpPr>
        <p:cxnSp>
          <p:nvCxnSpPr>
            <p:cNvPr id="1090" name="Google Shape;1090;p90"/>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1091" name="Google Shape;1091;p90"/>
            <p:cNvGrpSpPr/>
            <p:nvPr/>
          </p:nvGrpSpPr>
          <p:grpSpPr>
            <a:xfrm>
              <a:off x="1488709" y="3543593"/>
              <a:ext cx="4760288" cy="2269846"/>
              <a:chOff x="1528762" y="3565525"/>
              <a:chExt cx="4760288" cy="2269846"/>
            </a:xfrm>
          </p:grpSpPr>
          <p:sp>
            <p:nvSpPr>
              <p:cNvPr id="1092" name="Google Shape;1092;p90"/>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093" name="Google Shape;1093;p90"/>
              <p:cNvSpPr/>
              <p:nvPr/>
            </p:nvSpPr>
            <p:spPr>
              <a:xfrm>
                <a:off x="3444221" y="545437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094" name="Google Shape;1094;p90"/>
              <p:cNvSpPr/>
              <p:nvPr/>
            </p:nvSpPr>
            <p:spPr>
              <a:xfrm>
                <a:off x="1998662" y="35655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095" name="Google Shape;1095;p90"/>
              <p:cNvCxnSpPr/>
              <p:nvPr/>
            </p:nvCxnSpPr>
            <p:spPr>
              <a:xfrm>
                <a:off x="4043362" y="5040312"/>
                <a:ext cx="1981200" cy="1500"/>
              </a:xfrm>
              <a:prstGeom prst="bentConnector3">
                <a:avLst>
                  <a:gd fmla="val 58088" name="adj1"/>
                </a:avLst>
              </a:prstGeom>
              <a:noFill/>
              <a:ln cap="flat" cmpd="sng" w="9525">
                <a:solidFill>
                  <a:srgbClr val="4A7EBB"/>
                </a:solidFill>
                <a:prstDash val="solid"/>
                <a:round/>
                <a:headEnd len="sm" w="sm" type="none"/>
                <a:tailEnd len="lg" w="lg" type="triangle"/>
              </a:ln>
            </p:spPr>
          </p:cxnSp>
          <p:cxnSp>
            <p:nvCxnSpPr>
              <p:cNvPr id="1096" name="Google Shape;1096;p90"/>
              <p:cNvCxnSpPr/>
              <p:nvPr/>
            </p:nvCxnSpPr>
            <p:spPr>
              <a:xfrm flipH="1" rot="10800000">
                <a:off x="1757362" y="3751124"/>
                <a:ext cx="376200" cy="601800"/>
              </a:xfrm>
              <a:prstGeom prst="straightConnector1">
                <a:avLst/>
              </a:prstGeom>
              <a:noFill/>
              <a:ln cap="flat" cmpd="sng" w="9525">
                <a:solidFill>
                  <a:srgbClr val="4A7EBB"/>
                </a:solidFill>
                <a:prstDash val="solid"/>
                <a:miter lim="8000"/>
                <a:headEnd len="sm" w="sm" type="none"/>
                <a:tailEnd len="sm" w="sm" type="none"/>
              </a:ln>
            </p:spPr>
          </p:cxnSp>
          <p:cxnSp>
            <p:nvCxnSpPr>
              <p:cNvPr id="1097" name="Google Shape;1097;p90"/>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1098" name="Google Shape;1098;p90"/>
              <p:cNvCxnSpPr>
                <a:stCxn id="1093" idx="1"/>
              </p:cNvCxnSpPr>
              <p:nvPr/>
            </p:nvCxnSpPr>
            <p:spPr>
              <a:xfrm rot="10800000">
                <a:off x="3220476" y="5085967"/>
                <a:ext cx="290700" cy="424200"/>
              </a:xfrm>
              <a:prstGeom prst="straightConnector1">
                <a:avLst/>
              </a:prstGeom>
              <a:noFill/>
              <a:ln cap="flat" cmpd="sng" w="9525">
                <a:solidFill>
                  <a:srgbClr val="4A7EBB"/>
                </a:solidFill>
                <a:prstDash val="solid"/>
                <a:miter lim="8000"/>
                <a:headEnd len="sm" w="sm" type="none"/>
                <a:tailEnd len="sm" w="sm" type="none"/>
              </a:ln>
            </p:spPr>
          </p:cxnSp>
          <p:sp>
            <p:nvSpPr>
              <p:cNvPr id="1099" name="Google Shape;1099;p90"/>
              <p:cNvSpPr/>
              <p:nvPr/>
            </p:nvSpPr>
            <p:spPr>
              <a:xfrm>
                <a:off x="2443162" y="42195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00" name="Google Shape;1100;p90"/>
              <p:cNvSpPr/>
              <p:nvPr/>
            </p:nvSpPr>
            <p:spPr>
              <a:xfrm>
                <a:off x="2900362" y="48720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01" name="Google Shape;1101;p90"/>
              <p:cNvSpPr txBox="1"/>
              <p:nvPr/>
            </p:nvSpPr>
            <p:spPr>
              <a:xfrm>
                <a:off x="3515850" y="4402271"/>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grpSp>
      </p:grpSp>
      <p:sp>
        <p:nvSpPr>
          <p:cNvPr id="1102" name="Google Shape;1102;p90"/>
          <p:cNvSpPr txBox="1"/>
          <p:nvPr/>
        </p:nvSpPr>
        <p:spPr>
          <a:xfrm>
            <a:off x="2992658" y="3618958"/>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03" name="Google Shape;1103;p90"/>
          <p:cNvSpPr txBox="1"/>
          <p:nvPr/>
        </p:nvSpPr>
        <p:spPr>
          <a:xfrm>
            <a:off x="3419056" y="4239789"/>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grpSp>
        <p:nvGrpSpPr>
          <p:cNvPr id="1104" name="Google Shape;1104;p90"/>
          <p:cNvGrpSpPr/>
          <p:nvPr/>
        </p:nvGrpSpPr>
        <p:grpSpPr>
          <a:xfrm>
            <a:off x="6505257" y="3137141"/>
            <a:ext cx="2003425" cy="1689100"/>
            <a:chOff x="6611937" y="3565525"/>
            <a:chExt cx="2003425" cy="1689100"/>
          </a:xfrm>
        </p:grpSpPr>
        <p:sp>
          <p:nvSpPr>
            <p:cNvPr id="1105" name="Google Shape;1105;p90"/>
            <p:cNvSpPr/>
            <p:nvPr/>
          </p:nvSpPr>
          <p:spPr>
            <a:xfrm>
              <a:off x="8158162" y="48736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106" name="Google Shape;1106;p90"/>
            <p:cNvSpPr/>
            <p:nvPr/>
          </p:nvSpPr>
          <p:spPr>
            <a:xfrm>
              <a:off x="6611937"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107" name="Google Shape;1107;p90"/>
            <p:cNvSpPr/>
            <p:nvPr/>
          </p:nvSpPr>
          <p:spPr>
            <a:xfrm>
              <a:off x="7124700" y="35655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108" name="Google Shape;1108;p90"/>
            <p:cNvCxnSpPr/>
            <p:nvPr/>
          </p:nvCxnSpPr>
          <p:spPr>
            <a:xfrm flipH="1" rot="10800000">
              <a:off x="6840537" y="3687674"/>
              <a:ext cx="512700" cy="722400"/>
            </a:xfrm>
            <a:prstGeom prst="straightConnector1">
              <a:avLst/>
            </a:prstGeom>
            <a:noFill/>
            <a:ln cap="flat" cmpd="sng" w="9525">
              <a:solidFill>
                <a:srgbClr val="4A7EBB"/>
              </a:solidFill>
              <a:prstDash val="solid"/>
              <a:miter lim="8000"/>
              <a:headEnd len="sm" w="sm" type="none"/>
              <a:tailEnd len="sm" w="sm" type="none"/>
            </a:ln>
          </p:spPr>
        </p:cxnSp>
        <p:cxnSp>
          <p:nvCxnSpPr>
            <p:cNvPr id="1109" name="Google Shape;1109;p90"/>
            <p:cNvCxnSpPr/>
            <p:nvPr/>
          </p:nvCxnSpPr>
          <p:spPr>
            <a:xfrm flipH="1" rot="10800000">
              <a:off x="7494587" y="4402212"/>
              <a:ext cx="368400" cy="638100"/>
            </a:xfrm>
            <a:prstGeom prst="straightConnector1">
              <a:avLst/>
            </a:prstGeom>
            <a:noFill/>
            <a:ln cap="flat" cmpd="sng" w="9525">
              <a:solidFill>
                <a:srgbClr val="4A7EBB"/>
              </a:solidFill>
              <a:prstDash val="solid"/>
              <a:miter lim="8000"/>
              <a:headEnd len="sm" w="sm" type="none"/>
              <a:tailEnd len="sm" w="sm" type="none"/>
            </a:ln>
          </p:spPr>
        </p:cxnSp>
        <p:sp>
          <p:nvSpPr>
            <p:cNvPr id="1110" name="Google Shape;1110;p90"/>
            <p:cNvSpPr/>
            <p:nvPr/>
          </p:nvSpPr>
          <p:spPr>
            <a:xfrm>
              <a:off x="7700962" y="42068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11" name="Google Shape;1111;p90"/>
            <p:cNvSpPr/>
            <p:nvPr/>
          </p:nvSpPr>
          <p:spPr>
            <a:xfrm>
              <a:off x="7265987" y="4872037"/>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sp>
        <p:nvSpPr>
          <p:cNvPr id="1112" name="Google Shape;1112;p90"/>
          <p:cNvSpPr/>
          <p:nvPr/>
        </p:nvSpPr>
        <p:spPr>
          <a:xfrm flipH="1">
            <a:off x="2443683" y="3430741"/>
            <a:ext cx="452451"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90"/>
          <p:cNvSpPr/>
          <p:nvPr/>
        </p:nvSpPr>
        <p:spPr>
          <a:xfrm flipH="1">
            <a:off x="7603208" y="3618966"/>
            <a:ext cx="452451"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9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2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sp>
        <p:nvSpPr>
          <p:cNvPr id="1119" name="Google Shape;1119;p91"/>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Left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side of that subtree has extra node</a:t>
            </a:r>
            <a:endParaRPr i="0" sz="2000" u="none" cap="none" strike="noStrike">
              <a:solidFill>
                <a:srgbClr val="000000"/>
              </a:solidFill>
              <a:latin typeface="Mukta"/>
              <a:ea typeface="Mukta"/>
              <a:cs typeface="Mukta"/>
              <a:sym typeface="Mukta"/>
            </a:endParaRPr>
          </a:p>
          <a:p>
            <a:pPr indent="35560" lvl="0" marL="91440" marR="0" rtl="0" algn="l">
              <a:lnSpc>
                <a:spcPct val="90000"/>
              </a:lnSpc>
              <a:spcBef>
                <a:spcPts val="1400"/>
              </a:spcBef>
              <a:spcAft>
                <a:spcPts val="0"/>
              </a:spcAft>
              <a:buClr>
                <a:schemeClr val="accent1"/>
              </a:buClr>
              <a:buSzPts val="2000"/>
              <a:buFont typeface="Calibri"/>
              <a:buNone/>
            </a:pPr>
            <a:r>
              <a:t/>
            </a:r>
            <a:endParaRPr b="1" i="0" sz="2000" u="none" cap="none" strike="noStrike">
              <a:solidFill>
                <a:srgbClr val="000000"/>
              </a:solidFill>
              <a:latin typeface="Mukta"/>
              <a:ea typeface="Mukta"/>
              <a:cs typeface="Mukta"/>
              <a:sym typeface="Mukta"/>
            </a:endParaRPr>
          </a:p>
        </p:txBody>
      </p:sp>
      <p:sp>
        <p:nvSpPr>
          <p:cNvPr id="1120" name="Google Shape;1120;p91"/>
          <p:cNvSpPr txBox="1"/>
          <p:nvPr/>
        </p:nvSpPr>
        <p:spPr>
          <a:xfrm>
            <a:off x="3602792" y="1872316"/>
            <a:ext cx="27732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4, 5, 3, 1, 2</a:t>
            </a:r>
            <a:endParaRPr b="0" i="0" sz="1400" u="none" cap="none" strike="noStrike">
              <a:solidFill>
                <a:srgbClr val="000000"/>
              </a:solidFill>
              <a:latin typeface="Mukta"/>
              <a:ea typeface="Mukta"/>
              <a:cs typeface="Mukta"/>
              <a:sym typeface="Mukta"/>
            </a:endParaRPr>
          </a:p>
        </p:txBody>
      </p:sp>
      <p:grpSp>
        <p:nvGrpSpPr>
          <p:cNvPr id="1121" name="Google Shape;1121;p91"/>
          <p:cNvGrpSpPr/>
          <p:nvPr/>
        </p:nvGrpSpPr>
        <p:grpSpPr>
          <a:xfrm>
            <a:off x="1388838" y="2877818"/>
            <a:ext cx="1905000" cy="2346325"/>
            <a:chOff x="608012" y="3221037"/>
            <a:chExt cx="1905000" cy="2346325"/>
          </a:xfrm>
        </p:grpSpPr>
        <p:cxnSp>
          <p:nvCxnSpPr>
            <p:cNvPr id="1122" name="Google Shape;1122;p91"/>
            <p:cNvCxnSpPr/>
            <p:nvPr/>
          </p:nvCxnSpPr>
          <p:spPr>
            <a:xfrm flipH="1" rot="10800000">
              <a:off x="798512" y="4008499"/>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1123" name="Google Shape;1123;p91"/>
            <p:cNvCxnSpPr/>
            <p:nvPr/>
          </p:nvCxnSpPr>
          <p:spPr>
            <a:xfrm>
              <a:off x="1827212" y="3411537"/>
              <a:ext cx="457200" cy="651000"/>
            </a:xfrm>
            <a:prstGeom prst="straightConnector1">
              <a:avLst/>
            </a:prstGeom>
            <a:noFill/>
            <a:ln cap="flat" cmpd="sng" w="9525">
              <a:solidFill>
                <a:srgbClr val="4A7EBB"/>
              </a:solidFill>
              <a:prstDash val="solid"/>
              <a:miter lim="8000"/>
              <a:headEnd len="sm" w="sm" type="none"/>
              <a:tailEnd len="sm" w="sm" type="none"/>
            </a:ln>
          </p:spPr>
        </p:cxnSp>
        <p:cxnSp>
          <p:nvCxnSpPr>
            <p:cNvPr id="1124" name="Google Shape;1124;p91"/>
            <p:cNvCxnSpPr/>
            <p:nvPr/>
          </p:nvCxnSpPr>
          <p:spPr>
            <a:xfrm rot="10800000">
              <a:off x="836487" y="4688024"/>
              <a:ext cx="536700" cy="693600"/>
            </a:xfrm>
            <a:prstGeom prst="straightConnector1">
              <a:avLst/>
            </a:prstGeom>
            <a:noFill/>
            <a:ln cap="flat" cmpd="sng" w="9525">
              <a:solidFill>
                <a:srgbClr val="4A7EBB"/>
              </a:solidFill>
              <a:prstDash val="solid"/>
              <a:miter lim="8000"/>
              <a:headEnd len="sm" w="sm" type="none"/>
              <a:tailEnd len="sm" w="sm" type="none"/>
            </a:ln>
          </p:spPr>
        </p:cxnSp>
        <p:sp>
          <p:nvSpPr>
            <p:cNvPr id="1125" name="Google Shape;1125;p91"/>
            <p:cNvSpPr/>
            <p:nvPr/>
          </p:nvSpPr>
          <p:spPr>
            <a:xfrm>
              <a:off x="2055812" y="38322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126" name="Google Shape;1126;p91"/>
            <p:cNvSpPr/>
            <p:nvPr/>
          </p:nvSpPr>
          <p:spPr>
            <a:xfrm>
              <a:off x="608012" y="44958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127" name="Google Shape;1127;p91"/>
            <p:cNvCxnSpPr/>
            <p:nvPr/>
          </p:nvCxnSpPr>
          <p:spPr>
            <a:xfrm flipH="1" rot="10800000">
              <a:off x="1368425" y="3546562"/>
              <a:ext cx="304800" cy="458700"/>
            </a:xfrm>
            <a:prstGeom prst="straightConnector1">
              <a:avLst/>
            </a:prstGeom>
            <a:noFill/>
            <a:ln cap="flat" cmpd="sng" w="9525">
              <a:solidFill>
                <a:srgbClr val="4A7EBB"/>
              </a:solidFill>
              <a:prstDash val="solid"/>
              <a:miter lim="8000"/>
              <a:headEnd len="sm" w="sm" type="none"/>
              <a:tailEnd len="sm" w="sm" type="none"/>
            </a:ln>
          </p:spPr>
        </p:cxnSp>
        <p:sp>
          <p:nvSpPr>
            <p:cNvPr id="1128" name="Google Shape;1128;p91"/>
            <p:cNvSpPr/>
            <p:nvPr/>
          </p:nvSpPr>
          <p:spPr>
            <a:xfrm>
              <a:off x="1128712" y="38100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29" name="Google Shape;1129;p91"/>
            <p:cNvSpPr/>
            <p:nvPr/>
          </p:nvSpPr>
          <p:spPr>
            <a:xfrm>
              <a:off x="1598612" y="32210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30" name="Google Shape;1130;p91"/>
            <p:cNvSpPr/>
            <p:nvPr/>
          </p:nvSpPr>
          <p:spPr>
            <a:xfrm>
              <a:off x="1141412" y="5186362"/>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grpSp>
      <p:sp>
        <p:nvSpPr>
          <p:cNvPr id="1131" name="Google Shape;1131;p9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3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92"/>
          <p:cNvSpPr txBox="1"/>
          <p:nvPr>
            <p:ph idx="4294967295" type="body"/>
          </p:nvPr>
        </p:nvSpPr>
        <p:spPr>
          <a:xfrm>
            <a:off x="533400" y="1417347"/>
            <a:ext cx="10058400" cy="4719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3F3F3F"/>
                </a:solidFill>
                <a:latin typeface="Mukta"/>
                <a:ea typeface="Mukta"/>
                <a:cs typeface="Mukta"/>
                <a:sym typeface="Mukta"/>
              </a:rPr>
              <a:t>Left </a:t>
            </a:r>
            <a:r>
              <a:rPr i="0" lang="en-US" sz="2400" u="none" cap="none" strike="noStrike">
                <a:solidFill>
                  <a:srgbClr val="3F3F3F"/>
                </a:solidFill>
                <a:latin typeface="Mukta"/>
                <a:ea typeface="Mukta"/>
                <a:cs typeface="Mukta"/>
                <a:sym typeface="Mukta"/>
              </a:rPr>
              <a:t>subtree causes imbalance, and </a:t>
            </a:r>
            <a:r>
              <a:rPr b="1" i="0" lang="en-US" sz="2400" u="none" cap="none" strike="noStrike">
                <a:solidFill>
                  <a:srgbClr val="3F3F3F"/>
                </a:solidFill>
                <a:latin typeface="Mukta"/>
                <a:ea typeface="Mukta"/>
                <a:cs typeface="Mukta"/>
                <a:sym typeface="Mukta"/>
              </a:rPr>
              <a:t>right </a:t>
            </a:r>
            <a:r>
              <a:rPr i="0" lang="en-US" sz="2400" u="none" cap="none" strike="noStrike">
                <a:solidFill>
                  <a:srgbClr val="3F3F3F"/>
                </a:solidFill>
                <a:latin typeface="Mukta"/>
                <a:ea typeface="Mukta"/>
                <a:cs typeface="Mukta"/>
                <a:sym typeface="Mukta"/>
              </a:rPr>
              <a:t>side of that subtree has extra node</a:t>
            </a:r>
            <a:endParaRPr i="0" sz="2000" u="none" cap="none" strike="noStrike">
              <a:solidFill>
                <a:srgbClr val="3F3F3F"/>
              </a:solidFill>
              <a:latin typeface="Mukta"/>
              <a:ea typeface="Mukta"/>
              <a:cs typeface="Mukta"/>
              <a:sym typeface="Mukta"/>
            </a:endParaRPr>
          </a:p>
          <a:p>
            <a:pPr indent="35560" lvl="0" marL="91440" marR="0" rtl="0" algn="l">
              <a:lnSpc>
                <a:spcPct val="90000"/>
              </a:lnSpc>
              <a:spcBef>
                <a:spcPts val="1400"/>
              </a:spcBef>
              <a:spcAft>
                <a:spcPts val="0"/>
              </a:spcAft>
              <a:buClr>
                <a:schemeClr val="accent1"/>
              </a:buClr>
              <a:buSzPts val="2000"/>
              <a:buFont typeface="Calibri"/>
              <a:buNone/>
            </a:pPr>
            <a:r>
              <a:t/>
            </a:r>
            <a:endParaRPr b="1" i="0" sz="2000" u="none" cap="none" strike="noStrike">
              <a:solidFill>
                <a:srgbClr val="3F3F3F"/>
              </a:solidFill>
              <a:latin typeface="Mukta"/>
              <a:ea typeface="Mukta"/>
              <a:cs typeface="Mukta"/>
              <a:sym typeface="Mukta"/>
            </a:endParaRPr>
          </a:p>
        </p:txBody>
      </p:sp>
      <p:sp>
        <p:nvSpPr>
          <p:cNvPr id="1137" name="Google Shape;1137;p92"/>
          <p:cNvSpPr txBox="1"/>
          <p:nvPr/>
        </p:nvSpPr>
        <p:spPr>
          <a:xfrm>
            <a:off x="2598624" y="2598084"/>
            <a:ext cx="2773200" cy="60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grpSp>
        <p:nvGrpSpPr>
          <p:cNvPr id="1138" name="Google Shape;1138;p92"/>
          <p:cNvGrpSpPr/>
          <p:nvPr/>
        </p:nvGrpSpPr>
        <p:grpSpPr>
          <a:xfrm>
            <a:off x="1388838" y="2875264"/>
            <a:ext cx="1905000" cy="2346325"/>
            <a:chOff x="608012" y="3221037"/>
            <a:chExt cx="1905000" cy="2346325"/>
          </a:xfrm>
        </p:grpSpPr>
        <p:cxnSp>
          <p:nvCxnSpPr>
            <p:cNvPr id="1139" name="Google Shape;1139;p92"/>
            <p:cNvCxnSpPr/>
            <p:nvPr/>
          </p:nvCxnSpPr>
          <p:spPr>
            <a:xfrm flipH="1" rot="10800000">
              <a:off x="798512" y="4008499"/>
              <a:ext cx="533400" cy="741300"/>
            </a:xfrm>
            <a:prstGeom prst="straightConnector1">
              <a:avLst/>
            </a:prstGeom>
            <a:noFill/>
            <a:ln cap="flat" cmpd="sng" w="9525">
              <a:solidFill>
                <a:srgbClr val="4A7EBB"/>
              </a:solidFill>
              <a:prstDash val="solid"/>
              <a:miter lim="8000"/>
              <a:headEnd len="sm" w="sm" type="none"/>
              <a:tailEnd len="sm" w="sm" type="none"/>
            </a:ln>
          </p:spPr>
        </p:cxnSp>
        <p:cxnSp>
          <p:nvCxnSpPr>
            <p:cNvPr id="1140" name="Google Shape;1140;p92"/>
            <p:cNvCxnSpPr/>
            <p:nvPr/>
          </p:nvCxnSpPr>
          <p:spPr>
            <a:xfrm>
              <a:off x="1827212" y="3411537"/>
              <a:ext cx="457200" cy="651000"/>
            </a:xfrm>
            <a:prstGeom prst="straightConnector1">
              <a:avLst/>
            </a:prstGeom>
            <a:noFill/>
            <a:ln cap="flat" cmpd="sng" w="9525">
              <a:solidFill>
                <a:srgbClr val="4A7EBB"/>
              </a:solidFill>
              <a:prstDash val="solid"/>
              <a:miter lim="8000"/>
              <a:headEnd len="sm" w="sm" type="none"/>
              <a:tailEnd len="sm" w="sm" type="none"/>
            </a:ln>
          </p:spPr>
        </p:cxnSp>
        <p:cxnSp>
          <p:nvCxnSpPr>
            <p:cNvPr id="1141" name="Google Shape;1141;p92"/>
            <p:cNvCxnSpPr/>
            <p:nvPr/>
          </p:nvCxnSpPr>
          <p:spPr>
            <a:xfrm rot="10800000">
              <a:off x="836487" y="4688024"/>
              <a:ext cx="536700" cy="693600"/>
            </a:xfrm>
            <a:prstGeom prst="straightConnector1">
              <a:avLst/>
            </a:prstGeom>
            <a:noFill/>
            <a:ln cap="flat" cmpd="sng" w="9525">
              <a:solidFill>
                <a:srgbClr val="4A7EBB"/>
              </a:solidFill>
              <a:prstDash val="solid"/>
              <a:miter lim="8000"/>
              <a:headEnd len="sm" w="sm" type="none"/>
              <a:tailEnd len="sm" w="sm" type="none"/>
            </a:ln>
          </p:spPr>
        </p:cxnSp>
        <p:sp>
          <p:nvSpPr>
            <p:cNvPr id="1142" name="Google Shape;1142;p92"/>
            <p:cNvSpPr/>
            <p:nvPr/>
          </p:nvSpPr>
          <p:spPr>
            <a:xfrm>
              <a:off x="2055812" y="383222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143" name="Google Shape;1143;p92"/>
            <p:cNvSpPr/>
            <p:nvPr/>
          </p:nvSpPr>
          <p:spPr>
            <a:xfrm>
              <a:off x="608012" y="44958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144" name="Google Shape;1144;p92"/>
            <p:cNvCxnSpPr/>
            <p:nvPr/>
          </p:nvCxnSpPr>
          <p:spPr>
            <a:xfrm flipH="1" rot="10800000">
              <a:off x="1368425" y="3546562"/>
              <a:ext cx="304800" cy="458700"/>
            </a:xfrm>
            <a:prstGeom prst="straightConnector1">
              <a:avLst/>
            </a:prstGeom>
            <a:noFill/>
            <a:ln cap="flat" cmpd="sng" w="9525">
              <a:solidFill>
                <a:srgbClr val="4A7EBB"/>
              </a:solidFill>
              <a:prstDash val="solid"/>
              <a:miter lim="8000"/>
              <a:headEnd len="sm" w="sm" type="none"/>
              <a:tailEnd len="sm" w="sm" type="none"/>
            </a:ln>
          </p:spPr>
        </p:cxnSp>
        <p:sp>
          <p:nvSpPr>
            <p:cNvPr id="1145" name="Google Shape;1145;p92"/>
            <p:cNvSpPr/>
            <p:nvPr/>
          </p:nvSpPr>
          <p:spPr>
            <a:xfrm>
              <a:off x="1128712" y="38100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46" name="Google Shape;1146;p92"/>
            <p:cNvSpPr/>
            <p:nvPr/>
          </p:nvSpPr>
          <p:spPr>
            <a:xfrm>
              <a:off x="1598612" y="32210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47" name="Google Shape;1147;p92"/>
            <p:cNvSpPr/>
            <p:nvPr/>
          </p:nvSpPr>
          <p:spPr>
            <a:xfrm>
              <a:off x="1141412" y="5186362"/>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grpSp>
      <p:cxnSp>
        <p:nvCxnSpPr>
          <p:cNvPr id="1148" name="Google Shape;1148;p92"/>
          <p:cNvCxnSpPr/>
          <p:nvPr/>
        </p:nvCxnSpPr>
        <p:spPr>
          <a:xfrm>
            <a:off x="3419722" y="3952057"/>
            <a:ext cx="495300" cy="1500"/>
          </a:xfrm>
          <a:prstGeom prst="bentConnector3">
            <a:avLst>
              <a:gd fmla="val 50000" name="adj1"/>
            </a:avLst>
          </a:prstGeom>
          <a:noFill/>
          <a:ln cap="flat" cmpd="sng" w="9525">
            <a:solidFill>
              <a:srgbClr val="4A7EBB"/>
            </a:solidFill>
            <a:prstDash val="solid"/>
            <a:round/>
            <a:headEnd len="sm" w="sm" type="none"/>
            <a:tailEnd len="lg" w="lg" type="triangle"/>
          </a:ln>
        </p:spPr>
      </p:cxnSp>
      <p:cxnSp>
        <p:nvCxnSpPr>
          <p:cNvPr id="1149" name="Google Shape;1149;p92"/>
          <p:cNvCxnSpPr/>
          <p:nvPr/>
        </p:nvCxnSpPr>
        <p:spPr>
          <a:xfrm>
            <a:off x="7769113" y="3775991"/>
            <a:ext cx="431700" cy="654000"/>
          </a:xfrm>
          <a:prstGeom prst="straightConnector1">
            <a:avLst/>
          </a:prstGeom>
          <a:noFill/>
          <a:ln cap="flat" cmpd="sng" w="9525">
            <a:solidFill>
              <a:srgbClr val="4A7EBB"/>
            </a:solidFill>
            <a:prstDash val="solid"/>
            <a:miter lim="8000"/>
            <a:headEnd len="sm" w="sm" type="none"/>
            <a:tailEnd len="sm" w="sm" type="none"/>
          </a:ln>
        </p:spPr>
      </p:cxnSp>
      <p:cxnSp>
        <p:nvCxnSpPr>
          <p:cNvPr id="1150" name="Google Shape;1150;p92"/>
          <p:cNvCxnSpPr/>
          <p:nvPr/>
        </p:nvCxnSpPr>
        <p:spPr>
          <a:xfrm>
            <a:off x="8246950" y="3091779"/>
            <a:ext cx="678000" cy="733500"/>
          </a:xfrm>
          <a:prstGeom prst="straightConnector1">
            <a:avLst/>
          </a:prstGeom>
          <a:noFill/>
          <a:ln cap="flat" cmpd="sng" w="9525">
            <a:solidFill>
              <a:srgbClr val="4A7EBB"/>
            </a:solidFill>
            <a:prstDash val="solid"/>
            <a:miter lim="8000"/>
            <a:headEnd len="sm" w="sm" type="none"/>
            <a:tailEnd len="sm" w="sm" type="none"/>
          </a:ln>
        </p:spPr>
      </p:cxnSp>
      <p:cxnSp>
        <p:nvCxnSpPr>
          <p:cNvPr id="1151" name="Google Shape;1151;p92"/>
          <p:cNvCxnSpPr/>
          <p:nvPr/>
        </p:nvCxnSpPr>
        <p:spPr>
          <a:xfrm>
            <a:off x="5440250" y="3091779"/>
            <a:ext cx="574800" cy="684300"/>
          </a:xfrm>
          <a:prstGeom prst="straightConnector1">
            <a:avLst/>
          </a:prstGeom>
          <a:noFill/>
          <a:ln cap="flat" cmpd="sng" w="9525">
            <a:solidFill>
              <a:srgbClr val="4A7EBB"/>
            </a:solidFill>
            <a:prstDash val="solid"/>
            <a:miter lim="8000"/>
            <a:headEnd len="sm" w="sm" type="none"/>
            <a:tailEnd len="sm" w="sm" type="none"/>
          </a:ln>
        </p:spPr>
      </p:cxnSp>
      <p:cxnSp>
        <p:nvCxnSpPr>
          <p:cNvPr id="1152" name="Google Shape;1152;p92"/>
          <p:cNvCxnSpPr/>
          <p:nvPr/>
        </p:nvCxnSpPr>
        <p:spPr>
          <a:xfrm flipH="1">
            <a:off x="3966975" y="4557041"/>
            <a:ext cx="352500" cy="690600"/>
          </a:xfrm>
          <a:prstGeom prst="straightConnector1">
            <a:avLst/>
          </a:prstGeom>
          <a:noFill/>
          <a:ln cap="flat" cmpd="sng" w="9525">
            <a:solidFill>
              <a:srgbClr val="4A7EBB"/>
            </a:solidFill>
            <a:prstDash val="solid"/>
            <a:miter lim="8000"/>
            <a:headEnd len="sm" w="sm" type="none"/>
            <a:tailEnd len="sm" w="sm" type="none"/>
          </a:ln>
        </p:spPr>
      </p:cxnSp>
      <p:sp>
        <p:nvSpPr>
          <p:cNvPr id="1153" name="Google Shape;1153;p92"/>
          <p:cNvSpPr/>
          <p:nvPr/>
        </p:nvSpPr>
        <p:spPr>
          <a:xfrm>
            <a:off x="5760925" y="349024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154" name="Google Shape;1154;p92"/>
          <p:cNvSpPr/>
          <p:nvPr/>
        </p:nvSpPr>
        <p:spPr>
          <a:xfrm>
            <a:off x="3738450" y="5057104"/>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155" name="Google Shape;1155;p92"/>
          <p:cNvCxnSpPr/>
          <p:nvPr/>
        </p:nvCxnSpPr>
        <p:spPr>
          <a:xfrm flipH="1" rot="10800000">
            <a:off x="4389325" y="3818941"/>
            <a:ext cx="371400" cy="611100"/>
          </a:xfrm>
          <a:prstGeom prst="straightConnector1">
            <a:avLst/>
          </a:prstGeom>
          <a:noFill/>
          <a:ln cap="flat" cmpd="sng" w="9525">
            <a:solidFill>
              <a:srgbClr val="4A7EBB"/>
            </a:solidFill>
            <a:prstDash val="solid"/>
            <a:miter lim="8000"/>
            <a:headEnd len="sm" w="sm" type="none"/>
            <a:tailEnd len="sm" w="sm" type="none"/>
          </a:ln>
        </p:spPr>
      </p:cxnSp>
      <p:cxnSp>
        <p:nvCxnSpPr>
          <p:cNvPr id="1156" name="Google Shape;1156;p92"/>
          <p:cNvCxnSpPr/>
          <p:nvPr/>
        </p:nvCxnSpPr>
        <p:spPr>
          <a:xfrm flipH="1" rot="10800000">
            <a:off x="4948125" y="3042441"/>
            <a:ext cx="492000" cy="651000"/>
          </a:xfrm>
          <a:prstGeom prst="straightConnector1">
            <a:avLst/>
          </a:prstGeom>
          <a:noFill/>
          <a:ln cap="flat" cmpd="sng" w="9525">
            <a:solidFill>
              <a:srgbClr val="4A7EBB"/>
            </a:solidFill>
            <a:prstDash val="solid"/>
            <a:miter lim="8000"/>
            <a:headEnd len="sm" w="sm" type="none"/>
            <a:tailEnd len="sm" w="sm" type="none"/>
          </a:ln>
        </p:spPr>
      </p:cxnSp>
      <p:sp>
        <p:nvSpPr>
          <p:cNvPr id="1157" name="Google Shape;1157;p92"/>
          <p:cNvSpPr/>
          <p:nvPr/>
        </p:nvSpPr>
        <p:spPr>
          <a:xfrm>
            <a:off x="7972313" y="4310979"/>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58" name="Google Shape;1158;p92"/>
          <p:cNvSpPr/>
          <p:nvPr/>
        </p:nvSpPr>
        <p:spPr>
          <a:xfrm>
            <a:off x="8550163" y="3542629"/>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159" name="Google Shape;1159;p92"/>
          <p:cNvSpPr/>
          <p:nvPr/>
        </p:nvSpPr>
        <p:spPr>
          <a:xfrm>
            <a:off x="7083313" y="4310979"/>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160" name="Google Shape;1160;p92"/>
          <p:cNvCxnSpPr/>
          <p:nvPr/>
        </p:nvCxnSpPr>
        <p:spPr>
          <a:xfrm flipH="1" rot="10800000">
            <a:off x="7819913" y="3042604"/>
            <a:ext cx="381000" cy="604800"/>
          </a:xfrm>
          <a:prstGeom prst="straightConnector1">
            <a:avLst/>
          </a:prstGeom>
          <a:noFill/>
          <a:ln cap="flat" cmpd="sng" w="9525">
            <a:solidFill>
              <a:srgbClr val="4A7EBB"/>
            </a:solidFill>
            <a:prstDash val="solid"/>
            <a:miter lim="8000"/>
            <a:headEnd len="sm" w="sm" type="none"/>
            <a:tailEnd len="sm" w="sm" type="none"/>
          </a:ln>
        </p:spPr>
      </p:cxnSp>
      <p:cxnSp>
        <p:nvCxnSpPr>
          <p:cNvPr id="1161" name="Google Shape;1161;p92"/>
          <p:cNvCxnSpPr/>
          <p:nvPr/>
        </p:nvCxnSpPr>
        <p:spPr>
          <a:xfrm flipH="1">
            <a:off x="7311913" y="3775991"/>
            <a:ext cx="457200" cy="654000"/>
          </a:xfrm>
          <a:prstGeom prst="straightConnector1">
            <a:avLst/>
          </a:prstGeom>
          <a:noFill/>
          <a:ln cap="flat" cmpd="sng" w="9525">
            <a:solidFill>
              <a:srgbClr val="4A7EBB"/>
            </a:solidFill>
            <a:prstDash val="solid"/>
            <a:miter lim="8000"/>
            <a:headEnd len="sm" w="sm" type="none"/>
            <a:tailEnd len="sm" w="sm" type="none"/>
          </a:ln>
        </p:spPr>
      </p:cxnSp>
      <p:cxnSp>
        <p:nvCxnSpPr>
          <p:cNvPr id="1162" name="Google Shape;1162;p92"/>
          <p:cNvCxnSpPr/>
          <p:nvPr/>
        </p:nvCxnSpPr>
        <p:spPr>
          <a:xfrm>
            <a:off x="6560200" y="3952055"/>
            <a:ext cx="495300" cy="1500"/>
          </a:xfrm>
          <a:prstGeom prst="bentConnector3">
            <a:avLst>
              <a:gd fmla="val -26056" name="adj1"/>
            </a:avLst>
          </a:prstGeom>
          <a:noFill/>
          <a:ln cap="flat" cmpd="sng" w="9525">
            <a:solidFill>
              <a:srgbClr val="4A7EBB"/>
            </a:solidFill>
            <a:prstDash val="solid"/>
            <a:round/>
            <a:headEnd len="sm" w="sm" type="none"/>
            <a:tailEnd len="lg" w="lg" type="triangle"/>
          </a:ln>
        </p:spPr>
      </p:cxnSp>
      <p:sp>
        <p:nvSpPr>
          <p:cNvPr id="1163" name="Google Shape;1163;p92"/>
          <p:cNvSpPr/>
          <p:nvPr/>
        </p:nvSpPr>
        <p:spPr>
          <a:xfrm>
            <a:off x="5211650" y="2845716"/>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64" name="Google Shape;1164;p92"/>
          <p:cNvSpPr/>
          <p:nvPr/>
        </p:nvSpPr>
        <p:spPr>
          <a:xfrm>
            <a:off x="4643325" y="3498179"/>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65" name="Google Shape;1165;p92"/>
          <p:cNvSpPr/>
          <p:nvPr/>
        </p:nvSpPr>
        <p:spPr>
          <a:xfrm>
            <a:off x="8018350" y="2852066"/>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166" name="Google Shape;1166;p92"/>
          <p:cNvSpPr/>
          <p:nvPr/>
        </p:nvSpPr>
        <p:spPr>
          <a:xfrm>
            <a:off x="7540513" y="3548979"/>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67" name="Google Shape;1167;p92"/>
          <p:cNvSpPr/>
          <p:nvPr/>
        </p:nvSpPr>
        <p:spPr>
          <a:xfrm>
            <a:off x="4143263" y="4366541"/>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68" name="Google Shape;1168;p92"/>
          <p:cNvSpPr txBox="1"/>
          <p:nvPr/>
        </p:nvSpPr>
        <p:spPr>
          <a:xfrm>
            <a:off x="5389498" y="2598196"/>
            <a:ext cx="2773200" cy="60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chemeClr val="dk1"/>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sp>
        <p:nvSpPr>
          <p:cNvPr id="1169" name="Google Shape;1169;p92"/>
          <p:cNvSpPr txBox="1"/>
          <p:nvPr/>
        </p:nvSpPr>
        <p:spPr>
          <a:xfrm>
            <a:off x="1438624" y="347006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70" name="Google Shape;1170;p92"/>
          <p:cNvSpPr txBox="1"/>
          <p:nvPr/>
        </p:nvSpPr>
        <p:spPr>
          <a:xfrm>
            <a:off x="940724" y="4151614"/>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171" name="Google Shape;1171;p92"/>
          <p:cNvSpPr txBox="1"/>
          <p:nvPr/>
        </p:nvSpPr>
        <p:spPr>
          <a:xfrm>
            <a:off x="4190632" y="3470061"/>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72" name="Google Shape;1172;p92"/>
          <p:cNvSpPr txBox="1"/>
          <p:nvPr/>
        </p:nvSpPr>
        <p:spPr>
          <a:xfrm>
            <a:off x="3670832" y="4333596"/>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173" name="Google Shape;1173;p92"/>
          <p:cNvSpPr/>
          <p:nvPr/>
        </p:nvSpPr>
        <p:spPr>
          <a:xfrm flipH="1">
            <a:off x="1476892" y="3961588"/>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92"/>
          <p:cNvSpPr/>
          <p:nvPr/>
        </p:nvSpPr>
        <p:spPr>
          <a:xfrm flipH="1">
            <a:off x="4185392" y="4153163"/>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92"/>
          <p:cNvSpPr/>
          <p:nvPr/>
        </p:nvSpPr>
        <p:spPr>
          <a:xfrm>
            <a:off x="4695702" y="3254650"/>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92"/>
          <p:cNvSpPr/>
          <p:nvPr/>
        </p:nvSpPr>
        <p:spPr>
          <a:xfrm>
            <a:off x="7606052" y="3409875"/>
            <a:ext cx="352438"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9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3 (+</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93"/>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left</a:t>
            </a:r>
            <a:r>
              <a:rPr i="0" lang="en-US" sz="2400" u="none" cap="none" strike="noStrike">
                <a:solidFill>
                  <a:srgbClr val="000000"/>
                </a:solidFill>
                <a:latin typeface="Mukta"/>
                <a:ea typeface="Mukta"/>
                <a:cs typeface="Mukta"/>
                <a:sym typeface="Mukta"/>
              </a:rPr>
              <a:t> side of that subtree has extra node</a:t>
            </a:r>
            <a:endParaRPr b="1" i="0" sz="2400" u="none" cap="none" strike="noStrike">
              <a:solidFill>
                <a:srgbClr val="000000"/>
              </a:solidFill>
              <a:latin typeface="Mukta"/>
              <a:ea typeface="Mukta"/>
              <a:cs typeface="Mukta"/>
              <a:sym typeface="Mukta"/>
            </a:endParaRPr>
          </a:p>
        </p:txBody>
      </p:sp>
      <p:sp>
        <p:nvSpPr>
          <p:cNvPr id="1183" name="Google Shape;1183;p93"/>
          <p:cNvSpPr txBox="1"/>
          <p:nvPr/>
        </p:nvSpPr>
        <p:spPr>
          <a:xfrm>
            <a:off x="3769312" y="1948516"/>
            <a:ext cx="24939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2, 1, 3, 5, 4</a:t>
            </a:r>
            <a:endParaRPr b="0" i="0" sz="1400" u="none" cap="none" strike="noStrike">
              <a:solidFill>
                <a:srgbClr val="000000"/>
              </a:solidFill>
              <a:latin typeface="Mukta"/>
              <a:ea typeface="Mukta"/>
              <a:cs typeface="Mukta"/>
              <a:sym typeface="Mukta"/>
            </a:endParaRPr>
          </a:p>
        </p:txBody>
      </p:sp>
      <p:grpSp>
        <p:nvGrpSpPr>
          <p:cNvPr id="1184" name="Google Shape;1184;p93"/>
          <p:cNvGrpSpPr/>
          <p:nvPr/>
        </p:nvGrpSpPr>
        <p:grpSpPr>
          <a:xfrm>
            <a:off x="1046779" y="3172159"/>
            <a:ext cx="1828800" cy="2174875"/>
            <a:chOff x="685800" y="3170237"/>
            <a:chExt cx="1828800" cy="2174875"/>
          </a:xfrm>
        </p:grpSpPr>
        <p:sp>
          <p:nvSpPr>
            <p:cNvPr id="1185" name="Google Shape;1185;p93"/>
            <p:cNvSpPr/>
            <p:nvPr/>
          </p:nvSpPr>
          <p:spPr>
            <a:xfrm>
              <a:off x="685800" y="38100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186" name="Google Shape;1186;p93"/>
            <p:cNvSpPr/>
            <p:nvPr/>
          </p:nvSpPr>
          <p:spPr>
            <a:xfrm>
              <a:off x="1481137" y="4964112"/>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1187" name="Google Shape;1187;p93"/>
            <p:cNvCxnSpPr/>
            <p:nvPr/>
          </p:nvCxnSpPr>
          <p:spPr>
            <a:xfrm flipH="1" rot="10800000">
              <a:off x="914400" y="3489262"/>
              <a:ext cx="309600" cy="325500"/>
            </a:xfrm>
            <a:prstGeom prst="straightConnector1">
              <a:avLst/>
            </a:prstGeom>
            <a:noFill/>
            <a:ln cap="flat" cmpd="sng" w="9525">
              <a:solidFill>
                <a:srgbClr val="4A7EBB"/>
              </a:solidFill>
              <a:prstDash val="solid"/>
              <a:miter lim="8000"/>
              <a:headEnd len="sm" w="sm" type="none"/>
              <a:tailEnd len="sm" w="sm" type="none"/>
            </a:ln>
          </p:spPr>
        </p:cxnSp>
        <p:cxnSp>
          <p:nvCxnSpPr>
            <p:cNvPr id="1188" name="Google Shape;1188;p93"/>
            <p:cNvCxnSpPr/>
            <p:nvPr/>
          </p:nvCxnSpPr>
          <p:spPr>
            <a:xfrm rot="10800000">
              <a:off x="1385737" y="3360699"/>
              <a:ext cx="514500" cy="652500"/>
            </a:xfrm>
            <a:prstGeom prst="straightConnector1">
              <a:avLst/>
            </a:prstGeom>
            <a:noFill/>
            <a:ln cap="flat" cmpd="sng" w="9525">
              <a:solidFill>
                <a:srgbClr val="4A7EBB"/>
              </a:solidFill>
              <a:prstDash val="solid"/>
              <a:miter lim="8000"/>
              <a:headEnd len="sm" w="sm" type="none"/>
              <a:tailEnd len="sm" w="sm" type="none"/>
            </a:ln>
          </p:spPr>
        </p:cxnSp>
        <p:cxnSp>
          <p:nvCxnSpPr>
            <p:cNvPr id="1189" name="Google Shape;1189;p93"/>
            <p:cNvCxnSpPr/>
            <p:nvPr/>
          </p:nvCxnSpPr>
          <p:spPr>
            <a:xfrm rot="10800000">
              <a:off x="1985999" y="4143375"/>
              <a:ext cx="300000" cy="495300"/>
            </a:xfrm>
            <a:prstGeom prst="straightConnector1">
              <a:avLst/>
            </a:prstGeom>
            <a:noFill/>
            <a:ln cap="flat" cmpd="sng" w="9525">
              <a:solidFill>
                <a:srgbClr val="4A7EBB"/>
              </a:solidFill>
              <a:prstDash val="solid"/>
              <a:miter lim="8000"/>
              <a:headEnd len="sm" w="sm" type="none"/>
              <a:tailEnd len="sm" w="sm" type="none"/>
            </a:ln>
          </p:spPr>
        </p:cxnSp>
        <p:cxnSp>
          <p:nvCxnSpPr>
            <p:cNvPr id="1190" name="Google Shape;1190;p93"/>
            <p:cNvCxnSpPr/>
            <p:nvPr/>
          </p:nvCxnSpPr>
          <p:spPr>
            <a:xfrm flipH="1" rot="10800000">
              <a:off x="1671637" y="4668912"/>
              <a:ext cx="614400" cy="485700"/>
            </a:xfrm>
            <a:prstGeom prst="straightConnector1">
              <a:avLst/>
            </a:prstGeom>
            <a:noFill/>
            <a:ln cap="flat" cmpd="sng" w="9525">
              <a:solidFill>
                <a:srgbClr val="4A7EBB"/>
              </a:solidFill>
              <a:prstDash val="solid"/>
              <a:miter lim="8000"/>
              <a:headEnd len="sm" w="sm" type="none"/>
              <a:tailEnd len="sm" w="sm" type="none"/>
            </a:ln>
          </p:spPr>
        </p:cxnSp>
        <p:sp>
          <p:nvSpPr>
            <p:cNvPr id="1191" name="Google Shape;1191;p93"/>
            <p:cNvSpPr/>
            <p:nvPr/>
          </p:nvSpPr>
          <p:spPr>
            <a:xfrm>
              <a:off x="1671637" y="38227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192" name="Google Shape;1192;p93"/>
            <p:cNvSpPr/>
            <p:nvPr/>
          </p:nvSpPr>
          <p:spPr>
            <a:xfrm>
              <a:off x="1157287" y="3170237"/>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93" name="Google Shape;1193;p93"/>
            <p:cNvSpPr/>
            <p:nvPr/>
          </p:nvSpPr>
          <p:spPr>
            <a:xfrm>
              <a:off x="2057400" y="4440237"/>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grpSp>
      <p:sp>
        <p:nvSpPr>
          <p:cNvPr id="1194" name="Google Shape;1194;p93"/>
          <p:cNvSpPr txBox="1"/>
          <p:nvPr/>
        </p:nvSpPr>
        <p:spPr>
          <a:xfrm>
            <a:off x="1639884" y="3802437"/>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195" name="Google Shape;1195;p93"/>
          <p:cNvSpPr txBox="1"/>
          <p:nvPr/>
        </p:nvSpPr>
        <p:spPr>
          <a:xfrm>
            <a:off x="2023735" y="4452788"/>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196" name="Google Shape;1196;p9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4 (</a:t>
            </a:r>
            <a:r>
              <a:rPr b="1" i="0" lang="en-US" sz="4000" u="none" cap="none" strike="noStrike">
                <a:solidFill>
                  <a:schemeClr val="dk1"/>
                </a:solidFill>
                <a:latin typeface="Mukta"/>
                <a:ea typeface="Mukta"/>
                <a:cs typeface="Mukta"/>
                <a:sym typeface="Mukta"/>
              </a:rPr>
              <a:t>–</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sp>
        <p:nvSpPr>
          <p:cNvPr id="1201" name="Google Shape;1201;p94"/>
          <p:cNvSpPr txBox="1"/>
          <p:nvPr>
            <p:ph idx="4294967295" type="body"/>
          </p:nvPr>
        </p:nvSpPr>
        <p:spPr>
          <a:xfrm>
            <a:off x="533400" y="1417350"/>
            <a:ext cx="100584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b="1" i="0" lang="en-US" sz="2400" u="none" cap="none" strike="noStrike">
                <a:solidFill>
                  <a:srgbClr val="000000"/>
                </a:solidFill>
                <a:latin typeface="Mukta"/>
                <a:ea typeface="Mukta"/>
                <a:cs typeface="Mukta"/>
                <a:sym typeface="Mukta"/>
              </a:rPr>
              <a:t>Right </a:t>
            </a:r>
            <a:r>
              <a:rPr i="0" lang="en-US" sz="2400" u="none" cap="none" strike="noStrike">
                <a:solidFill>
                  <a:srgbClr val="000000"/>
                </a:solidFill>
                <a:latin typeface="Mukta"/>
                <a:ea typeface="Mukta"/>
                <a:cs typeface="Mukta"/>
                <a:sym typeface="Mukta"/>
              </a:rPr>
              <a:t>subtree causes imbalance, and </a:t>
            </a:r>
            <a:r>
              <a:rPr b="1" i="0" lang="en-US" sz="2400" u="none" cap="none" strike="noStrike">
                <a:solidFill>
                  <a:srgbClr val="000000"/>
                </a:solidFill>
                <a:latin typeface="Mukta"/>
                <a:ea typeface="Mukta"/>
                <a:cs typeface="Mukta"/>
                <a:sym typeface="Mukta"/>
              </a:rPr>
              <a:t>left</a:t>
            </a:r>
            <a:r>
              <a:rPr i="0" lang="en-US" sz="2400" u="none" cap="none" strike="noStrike">
                <a:solidFill>
                  <a:srgbClr val="000000"/>
                </a:solidFill>
                <a:latin typeface="Mukta"/>
                <a:ea typeface="Mukta"/>
                <a:cs typeface="Mukta"/>
                <a:sym typeface="Mukta"/>
              </a:rPr>
              <a:t> side of that subtree has extra node</a:t>
            </a:r>
            <a:endParaRPr b="1" i="0" sz="2400" u="none" cap="none" strike="noStrike">
              <a:solidFill>
                <a:srgbClr val="000000"/>
              </a:solidFill>
              <a:latin typeface="Mukta"/>
              <a:ea typeface="Mukta"/>
              <a:cs typeface="Mukta"/>
              <a:sym typeface="Mukta"/>
            </a:endParaRPr>
          </a:p>
        </p:txBody>
      </p:sp>
      <p:sp>
        <p:nvSpPr>
          <p:cNvPr id="1202" name="Google Shape;1202;p94"/>
          <p:cNvSpPr txBox="1"/>
          <p:nvPr/>
        </p:nvSpPr>
        <p:spPr>
          <a:xfrm>
            <a:off x="2302916" y="2633517"/>
            <a:ext cx="2493900" cy="68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rgbClr val="000000"/>
                </a:solidFill>
                <a:latin typeface="Mukta"/>
                <a:ea typeface="Mukta"/>
                <a:cs typeface="Mukta"/>
                <a:sym typeface="Mukta"/>
              </a:rPr>
              <a:t>Rotate Right</a:t>
            </a:r>
            <a:endParaRPr b="0" i="0" sz="1400" u="none" cap="none" strike="noStrike">
              <a:solidFill>
                <a:srgbClr val="000000"/>
              </a:solidFill>
              <a:latin typeface="Mukta"/>
              <a:ea typeface="Mukta"/>
              <a:cs typeface="Mukta"/>
              <a:sym typeface="Mukta"/>
            </a:endParaRPr>
          </a:p>
        </p:txBody>
      </p:sp>
      <p:sp>
        <p:nvSpPr>
          <p:cNvPr id="1203" name="Google Shape;1203;p94"/>
          <p:cNvSpPr/>
          <p:nvPr/>
        </p:nvSpPr>
        <p:spPr>
          <a:xfrm>
            <a:off x="1275379" y="3427938"/>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04" name="Google Shape;1204;p94"/>
          <p:cNvSpPr/>
          <p:nvPr/>
        </p:nvSpPr>
        <p:spPr>
          <a:xfrm>
            <a:off x="2070716" y="45820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1205" name="Google Shape;1205;p94"/>
          <p:cNvCxnSpPr/>
          <p:nvPr/>
        </p:nvCxnSpPr>
        <p:spPr>
          <a:xfrm>
            <a:off x="3468766" y="4008213"/>
            <a:ext cx="534900" cy="1500"/>
          </a:xfrm>
          <a:prstGeom prst="bentConnector3">
            <a:avLst>
              <a:gd fmla="val -47964" name="adj1"/>
            </a:avLst>
          </a:prstGeom>
          <a:noFill/>
          <a:ln cap="flat" cmpd="sng" w="9525">
            <a:solidFill>
              <a:srgbClr val="4A7EBB"/>
            </a:solidFill>
            <a:prstDash val="solid"/>
            <a:round/>
            <a:headEnd len="sm" w="sm" type="none"/>
            <a:tailEnd len="lg" w="lg" type="triangle"/>
          </a:ln>
        </p:spPr>
      </p:cxnSp>
      <p:cxnSp>
        <p:nvCxnSpPr>
          <p:cNvPr id="1206" name="Google Shape;1206;p94"/>
          <p:cNvCxnSpPr/>
          <p:nvPr/>
        </p:nvCxnSpPr>
        <p:spPr>
          <a:xfrm flipH="1" rot="10800000">
            <a:off x="1503979" y="3107200"/>
            <a:ext cx="309600" cy="325500"/>
          </a:xfrm>
          <a:prstGeom prst="straightConnector1">
            <a:avLst/>
          </a:prstGeom>
          <a:noFill/>
          <a:ln cap="flat" cmpd="sng" w="9525">
            <a:solidFill>
              <a:srgbClr val="4A7EBB"/>
            </a:solidFill>
            <a:prstDash val="solid"/>
            <a:miter lim="8000"/>
            <a:headEnd len="sm" w="sm" type="none"/>
            <a:tailEnd len="sm" w="sm" type="none"/>
          </a:ln>
        </p:spPr>
      </p:cxnSp>
      <p:cxnSp>
        <p:nvCxnSpPr>
          <p:cNvPr id="1207" name="Google Shape;1207;p94"/>
          <p:cNvCxnSpPr/>
          <p:nvPr/>
        </p:nvCxnSpPr>
        <p:spPr>
          <a:xfrm rot="10800000">
            <a:off x="1975316" y="2978637"/>
            <a:ext cx="514500" cy="652500"/>
          </a:xfrm>
          <a:prstGeom prst="straightConnector1">
            <a:avLst/>
          </a:prstGeom>
          <a:noFill/>
          <a:ln cap="flat" cmpd="sng" w="9525">
            <a:solidFill>
              <a:srgbClr val="4A7EBB"/>
            </a:solidFill>
            <a:prstDash val="solid"/>
            <a:miter lim="8000"/>
            <a:headEnd len="sm" w="sm" type="none"/>
            <a:tailEnd len="sm" w="sm" type="none"/>
          </a:ln>
        </p:spPr>
      </p:cxnSp>
      <p:cxnSp>
        <p:nvCxnSpPr>
          <p:cNvPr id="1208" name="Google Shape;1208;p94"/>
          <p:cNvCxnSpPr/>
          <p:nvPr/>
        </p:nvCxnSpPr>
        <p:spPr>
          <a:xfrm rot="10800000">
            <a:off x="2575578" y="3761313"/>
            <a:ext cx="300000" cy="495300"/>
          </a:xfrm>
          <a:prstGeom prst="straightConnector1">
            <a:avLst/>
          </a:prstGeom>
          <a:noFill/>
          <a:ln cap="flat" cmpd="sng" w="9525">
            <a:solidFill>
              <a:srgbClr val="4A7EBB"/>
            </a:solidFill>
            <a:prstDash val="solid"/>
            <a:miter lim="8000"/>
            <a:headEnd len="sm" w="sm" type="none"/>
            <a:tailEnd len="sm" w="sm" type="none"/>
          </a:ln>
        </p:spPr>
      </p:cxnSp>
      <p:cxnSp>
        <p:nvCxnSpPr>
          <p:cNvPr id="1209" name="Google Shape;1209;p94"/>
          <p:cNvCxnSpPr/>
          <p:nvPr/>
        </p:nvCxnSpPr>
        <p:spPr>
          <a:xfrm flipH="1" rot="10800000">
            <a:off x="2261216" y="4286850"/>
            <a:ext cx="614400" cy="485700"/>
          </a:xfrm>
          <a:prstGeom prst="straightConnector1">
            <a:avLst/>
          </a:prstGeom>
          <a:noFill/>
          <a:ln cap="flat" cmpd="sng" w="9525">
            <a:solidFill>
              <a:srgbClr val="4A7EBB"/>
            </a:solidFill>
            <a:prstDash val="solid"/>
            <a:miter lim="8000"/>
            <a:headEnd len="sm" w="sm" type="none"/>
            <a:tailEnd len="sm" w="sm" type="none"/>
          </a:ln>
        </p:spPr>
      </p:cxnSp>
      <p:sp>
        <p:nvSpPr>
          <p:cNvPr id="1210" name="Google Shape;1210;p94"/>
          <p:cNvSpPr/>
          <p:nvPr/>
        </p:nvSpPr>
        <p:spPr>
          <a:xfrm>
            <a:off x="2261216" y="3440638"/>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211" name="Google Shape;1211;p94"/>
          <p:cNvSpPr/>
          <p:nvPr/>
        </p:nvSpPr>
        <p:spPr>
          <a:xfrm>
            <a:off x="1746866" y="27881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212" name="Google Shape;1212;p94"/>
          <p:cNvSpPr/>
          <p:nvPr/>
        </p:nvSpPr>
        <p:spPr>
          <a:xfrm>
            <a:off x="2646979" y="4058175"/>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cxnSp>
        <p:nvCxnSpPr>
          <p:cNvPr id="1213" name="Google Shape;1213;p94"/>
          <p:cNvCxnSpPr/>
          <p:nvPr/>
        </p:nvCxnSpPr>
        <p:spPr>
          <a:xfrm>
            <a:off x="8556694" y="3705750"/>
            <a:ext cx="363600" cy="560400"/>
          </a:xfrm>
          <a:prstGeom prst="straightConnector1">
            <a:avLst/>
          </a:prstGeom>
          <a:noFill/>
          <a:ln cap="flat" cmpd="sng" w="9525">
            <a:solidFill>
              <a:srgbClr val="4A7EBB"/>
            </a:solidFill>
            <a:prstDash val="solid"/>
            <a:miter lim="8000"/>
            <a:headEnd len="sm" w="sm" type="none"/>
            <a:tailEnd len="sm" w="sm" type="none"/>
          </a:ln>
        </p:spPr>
      </p:cxnSp>
      <p:cxnSp>
        <p:nvCxnSpPr>
          <p:cNvPr id="1214" name="Google Shape;1214;p94"/>
          <p:cNvCxnSpPr/>
          <p:nvPr/>
        </p:nvCxnSpPr>
        <p:spPr>
          <a:xfrm>
            <a:off x="5778569" y="4097863"/>
            <a:ext cx="436500" cy="538200"/>
          </a:xfrm>
          <a:prstGeom prst="straightConnector1">
            <a:avLst/>
          </a:prstGeom>
          <a:noFill/>
          <a:ln cap="flat" cmpd="sng" w="9525">
            <a:solidFill>
              <a:srgbClr val="4A7EBB"/>
            </a:solidFill>
            <a:prstDash val="solid"/>
            <a:miter lim="8000"/>
            <a:headEnd len="sm" w="sm" type="none"/>
            <a:tailEnd len="sm" w="sm" type="none"/>
          </a:ln>
        </p:spPr>
      </p:cxnSp>
      <p:sp>
        <p:nvSpPr>
          <p:cNvPr id="1215" name="Google Shape;1215;p94"/>
          <p:cNvSpPr/>
          <p:nvPr/>
        </p:nvSpPr>
        <p:spPr>
          <a:xfrm>
            <a:off x="6108769" y="4582050"/>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216" name="Google Shape;1216;p94"/>
          <p:cNvSpPr/>
          <p:nvPr/>
        </p:nvSpPr>
        <p:spPr>
          <a:xfrm>
            <a:off x="4340294" y="34835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17" name="Google Shape;1217;p94"/>
          <p:cNvSpPr/>
          <p:nvPr/>
        </p:nvSpPr>
        <p:spPr>
          <a:xfrm>
            <a:off x="5711894" y="404230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218" name="Google Shape;1218;p94"/>
          <p:cNvSpPr/>
          <p:nvPr/>
        </p:nvSpPr>
        <p:spPr>
          <a:xfrm>
            <a:off x="4811782" y="2843738"/>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219" name="Google Shape;1219;p94"/>
          <p:cNvCxnSpPr/>
          <p:nvPr/>
        </p:nvCxnSpPr>
        <p:spPr>
          <a:xfrm flipH="1" rot="10800000">
            <a:off x="4568894" y="3162737"/>
            <a:ext cx="309600" cy="455700"/>
          </a:xfrm>
          <a:prstGeom prst="straightConnector1">
            <a:avLst/>
          </a:prstGeom>
          <a:noFill/>
          <a:ln cap="flat" cmpd="sng" w="9525">
            <a:solidFill>
              <a:srgbClr val="4A7EBB"/>
            </a:solidFill>
            <a:prstDash val="solid"/>
            <a:miter lim="8000"/>
            <a:headEnd len="sm" w="sm" type="none"/>
            <a:tailEnd len="sm" w="sm" type="none"/>
          </a:ln>
        </p:spPr>
      </p:cxnSp>
      <p:cxnSp>
        <p:nvCxnSpPr>
          <p:cNvPr id="1220" name="Google Shape;1220;p94"/>
          <p:cNvCxnSpPr/>
          <p:nvPr/>
        </p:nvCxnSpPr>
        <p:spPr>
          <a:xfrm rot="10800000">
            <a:off x="5197394" y="3162837"/>
            <a:ext cx="285900" cy="468300"/>
          </a:xfrm>
          <a:prstGeom prst="straightConnector1">
            <a:avLst/>
          </a:prstGeom>
          <a:noFill/>
          <a:ln cap="flat" cmpd="sng" w="9525">
            <a:solidFill>
              <a:srgbClr val="4A7EBB"/>
            </a:solidFill>
            <a:prstDash val="solid"/>
            <a:miter lim="8000"/>
            <a:headEnd len="sm" w="sm" type="none"/>
            <a:tailEnd len="sm" w="sm" type="none"/>
          </a:ln>
        </p:spPr>
      </p:cxnSp>
      <p:cxnSp>
        <p:nvCxnSpPr>
          <p:cNvPr id="1221" name="Google Shape;1221;p94"/>
          <p:cNvCxnSpPr/>
          <p:nvPr/>
        </p:nvCxnSpPr>
        <p:spPr>
          <a:xfrm rot="10800000">
            <a:off x="5483331" y="3705725"/>
            <a:ext cx="300000" cy="396900"/>
          </a:xfrm>
          <a:prstGeom prst="straightConnector1">
            <a:avLst/>
          </a:prstGeom>
          <a:noFill/>
          <a:ln cap="flat" cmpd="sng" w="9525">
            <a:solidFill>
              <a:srgbClr val="4A7EBB"/>
            </a:solidFill>
            <a:prstDash val="solid"/>
            <a:miter lim="8000"/>
            <a:headEnd len="sm" w="sm" type="none"/>
            <a:tailEnd len="sm" w="sm" type="none"/>
          </a:ln>
        </p:spPr>
      </p:cxnSp>
      <p:sp>
        <p:nvSpPr>
          <p:cNvPr id="1222" name="Google Shape;1222;p94"/>
          <p:cNvSpPr/>
          <p:nvPr/>
        </p:nvSpPr>
        <p:spPr>
          <a:xfrm>
            <a:off x="7393057" y="351525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23" name="Google Shape;1223;p94"/>
          <p:cNvSpPr/>
          <p:nvPr/>
        </p:nvSpPr>
        <p:spPr>
          <a:xfrm>
            <a:off x="8328094" y="3513663"/>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1224" name="Google Shape;1224;p94"/>
          <p:cNvCxnSpPr/>
          <p:nvPr/>
        </p:nvCxnSpPr>
        <p:spPr>
          <a:xfrm flipH="1" rot="10800000">
            <a:off x="7629594" y="2978537"/>
            <a:ext cx="423900" cy="601800"/>
          </a:xfrm>
          <a:prstGeom prst="straightConnector1">
            <a:avLst/>
          </a:prstGeom>
          <a:noFill/>
          <a:ln cap="flat" cmpd="sng" w="9525">
            <a:solidFill>
              <a:srgbClr val="4A7EBB"/>
            </a:solidFill>
            <a:prstDash val="solid"/>
            <a:miter lim="8000"/>
            <a:headEnd len="sm" w="sm" type="none"/>
            <a:tailEnd len="sm" w="sm" type="none"/>
          </a:ln>
        </p:spPr>
      </p:cxnSp>
      <p:cxnSp>
        <p:nvCxnSpPr>
          <p:cNvPr id="1225" name="Google Shape;1225;p94"/>
          <p:cNvCxnSpPr/>
          <p:nvPr/>
        </p:nvCxnSpPr>
        <p:spPr>
          <a:xfrm flipH="1" rot="10800000">
            <a:off x="8289994" y="3896312"/>
            <a:ext cx="152400" cy="360300"/>
          </a:xfrm>
          <a:prstGeom prst="straightConnector1">
            <a:avLst/>
          </a:prstGeom>
          <a:noFill/>
          <a:ln cap="flat" cmpd="sng" w="9525">
            <a:solidFill>
              <a:srgbClr val="4A7EBB"/>
            </a:solidFill>
            <a:prstDash val="solid"/>
            <a:miter lim="8000"/>
            <a:headEnd len="sm" w="sm" type="none"/>
            <a:tailEnd len="sm" w="sm" type="none"/>
          </a:ln>
        </p:spPr>
      </p:cxnSp>
      <p:cxnSp>
        <p:nvCxnSpPr>
          <p:cNvPr id="1226" name="Google Shape;1226;p94"/>
          <p:cNvCxnSpPr/>
          <p:nvPr/>
        </p:nvCxnSpPr>
        <p:spPr>
          <a:xfrm rot="10800000">
            <a:off x="8053594" y="2978637"/>
            <a:ext cx="503100" cy="652500"/>
          </a:xfrm>
          <a:prstGeom prst="straightConnector1">
            <a:avLst/>
          </a:prstGeom>
          <a:noFill/>
          <a:ln cap="flat" cmpd="sng" w="9525">
            <a:solidFill>
              <a:srgbClr val="4A7EBB"/>
            </a:solidFill>
            <a:prstDash val="solid"/>
            <a:miter lim="8000"/>
            <a:headEnd len="sm" w="sm" type="none"/>
            <a:tailEnd len="sm" w="sm" type="none"/>
          </a:ln>
        </p:spPr>
      </p:cxnSp>
      <p:sp>
        <p:nvSpPr>
          <p:cNvPr id="1227" name="Google Shape;1227;p94"/>
          <p:cNvSpPr/>
          <p:nvPr/>
        </p:nvSpPr>
        <p:spPr>
          <a:xfrm>
            <a:off x="7824857" y="27881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228" name="Google Shape;1228;p94"/>
          <p:cNvSpPr/>
          <p:nvPr/>
        </p:nvSpPr>
        <p:spPr>
          <a:xfrm>
            <a:off x="7994719" y="418835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229" name="Google Shape;1229;p94"/>
          <p:cNvSpPr/>
          <p:nvPr/>
        </p:nvSpPr>
        <p:spPr>
          <a:xfrm>
            <a:off x="8764657" y="4175650"/>
            <a:ext cx="457200" cy="381000"/>
          </a:xfrm>
          <a:prstGeom prst="ellipse">
            <a:avLst/>
          </a:prstGeom>
          <a:solidFill>
            <a:srgbClr val="7030A0"/>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230" name="Google Shape;1230;p94"/>
          <p:cNvSpPr/>
          <p:nvPr/>
        </p:nvSpPr>
        <p:spPr>
          <a:xfrm>
            <a:off x="5254694" y="3496200"/>
            <a:ext cx="457200" cy="381000"/>
          </a:xfrm>
          <a:prstGeom prst="ellipse">
            <a:avLst/>
          </a:prstGeom>
          <a:solidFill>
            <a:srgbClr val="C0504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231" name="Google Shape;1231;p94"/>
          <p:cNvSpPr txBox="1"/>
          <p:nvPr/>
        </p:nvSpPr>
        <p:spPr>
          <a:xfrm>
            <a:off x="5278505" y="2619248"/>
            <a:ext cx="2493900" cy="68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1" i="0" lang="en-US" sz="2500" u="none" cap="none" strike="noStrike">
                <a:solidFill>
                  <a:srgbClr val="000000"/>
                </a:solidFill>
                <a:latin typeface="Mukta"/>
                <a:ea typeface="Mukta"/>
                <a:cs typeface="Mukta"/>
                <a:sym typeface="Mukta"/>
              </a:rPr>
              <a:t>Rotate Left</a:t>
            </a:r>
            <a:endParaRPr b="0" i="0" sz="1400" u="none" cap="none" strike="noStrike">
              <a:solidFill>
                <a:srgbClr val="000000"/>
              </a:solidFill>
              <a:latin typeface="Mukta"/>
              <a:ea typeface="Mukta"/>
              <a:cs typeface="Mukta"/>
              <a:sym typeface="Mukta"/>
            </a:endParaRPr>
          </a:p>
        </p:txBody>
      </p:sp>
      <p:sp>
        <p:nvSpPr>
          <p:cNvPr id="1232" name="Google Shape;1232;p94"/>
          <p:cNvSpPr txBox="1"/>
          <p:nvPr/>
        </p:nvSpPr>
        <p:spPr>
          <a:xfrm>
            <a:off x="1873984" y="3464637"/>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233" name="Google Shape;1233;p94"/>
          <p:cNvSpPr txBox="1"/>
          <p:nvPr/>
        </p:nvSpPr>
        <p:spPr>
          <a:xfrm>
            <a:off x="2193410" y="4008963"/>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34" name="Google Shape;1234;p94"/>
          <p:cNvSpPr txBox="1"/>
          <p:nvPr/>
        </p:nvSpPr>
        <p:spPr>
          <a:xfrm>
            <a:off x="4920306" y="3541208"/>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235" name="Google Shape;1235;p94"/>
          <p:cNvSpPr txBox="1"/>
          <p:nvPr/>
        </p:nvSpPr>
        <p:spPr>
          <a:xfrm>
            <a:off x="5333884" y="4070185"/>
            <a:ext cx="6993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236" name="Google Shape;1236;p94"/>
          <p:cNvCxnSpPr/>
          <p:nvPr/>
        </p:nvCxnSpPr>
        <p:spPr>
          <a:xfrm>
            <a:off x="6641904" y="4008213"/>
            <a:ext cx="534900" cy="1500"/>
          </a:xfrm>
          <a:prstGeom prst="bentConnector3">
            <a:avLst>
              <a:gd fmla="val -47964" name="adj1"/>
            </a:avLst>
          </a:prstGeom>
          <a:noFill/>
          <a:ln cap="flat" cmpd="sng" w="9525">
            <a:solidFill>
              <a:srgbClr val="4A7EBB"/>
            </a:solidFill>
            <a:prstDash val="solid"/>
            <a:round/>
            <a:headEnd len="sm" w="sm" type="none"/>
            <a:tailEnd len="lg" w="lg" type="triangle"/>
          </a:ln>
        </p:spPr>
      </p:cxnSp>
      <p:sp>
        <p:nvSpPr>
          <p:cNvPr id="1237" name="Google Shape;1237;p94"/>
          <p:cNvSpPr/>
          <p:nvPr/>
        </p:nvSpPr>
        <p:spPr>
          <a:xfrm>
            <a:off x="2713466" y="3890154"/>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94"/>
          <p:cNvSpPr/>
          <p:nvPr/>
        </p:nvSpPr>
        <p:spPr>
          <a:xfrm>
            <a:off x="5802465" y="3846841"/>
            <a:ext cx="309570"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94"/>
          <p:cNvSpPr/>
          <p:nvPr/>
        </p:nvSpPr>
        <p:spPr>
          <a:xfrm flipH="1">
            <a:off x="5322801" y="3333416"/>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94"/>
          <p:cNvSpPr/>
          <p:nvPr/>
        </p:nvSpPr>
        <p:spPr>
          <a:xfrm flipH="1">
            <a:off x="8385550" y="3336241"/>
            <a:ext cx="363509" cy="191575"/>
          </a:xfrm>
          <a:custGeom>
            <a:rect b="b" l="l" r="r" t="t"/>
            <a:pathLst>
              <a:path extrusionOk="0" h="7663" w="16648">
                <a:moveTo>
                  <a:pt x="0" y="5393"/>
                </a:moveTo>
                <a:cubicBezTo>
                  <a:pt x="1387" y="4510"/>
                  <a:pt x="5549" y="-283"/>
                  <a:pt x="8324" y="95"/>
                </a:cubicBezTo>
                <a:cubicBezTo>
                  <a:pt x="11099" y="473"/>
                  <a:pt x="15261" y="6402"/>
                  <a:pt x="16648" y="7663"/>
                </a:cubicBezTo>
              </a:path>
            </a:pathLst>
          </a:cu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94"/>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 Case 4 (</a:t>
            </a:r>
            <a:r>
              <a:rPr b="1" i="0" lang="en-US" sz="4000" u="none" cap="none" strike="noStrike">
                <a:solidFill>
                  <a:schemeClr val="dk1"/>
                </a:solidFill>
                <a:latin typeface="Mukta"/>
                <a:ea typeface="Mukta"/>
                <a:cs typeface="Mukta"/>
                <a:sym typeface="Mukta"/>
              </a:rPr>
              <a:t>–</a:t>
            </a:r>
            <a:r>
              <a:rPr b="0" i="0" lang="en-US" sz="4000" u="none" cap="none" strike="noStrike">
                <a:solidFill>
                  <a:srgbClr val="000000"/>
                </a:solidFill>
                <a:latin typeface="Mukta"/>
                <a:ea typeface="Mukta"/>
                <a:cs typeface="Mukta"/>
                <a:sym typeface="Mukta"/>
              </a:rPr>
              <a:t>,</a:t>
            </a:r>
            <a:r>
              <a:rPr b="1" i="0" lang="en-US" sz="4000" u="none" cap="none" strike="noStrike">
                <a:solidFill>
                  <a:schemeClr val="dk1"/>
                </a:solidFill>
                <a:latin typeface="Mukta"/>
                <a:ea typeface="Mukta"/>
                <a:cs typeface="Mukta"/>
                <a:sym typeface="Mukta"/>
              </a:rPr>
              <a:t>+</a:t>
            </a:r>
            <a:r>
              <a:rPr b="1" i="0" lang="en-US" sz="4000" u="none" cap="none" strike="noStrike">
                <a:solidFill>
                  <a:srgbClr val="000000"/>
                </a:solidFill>
                <a:latin typeface="Mukta"/>
                <a:ea typeface="Mukta"/>
                <a:cs typeface="Mukta"/>
                <a:sym typeface="Mukta"/>
              </a:rPr>
              <a:t>)</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95"/>
          <p:cNvSpPr txBox="1"/>
          <p:nvPr>
            <p:ph idx="4294967295" type="body"/>
          </p:nvPr>
        </p:nvSpPr>
        <p:spPr>
          <a:xfrm>
            <a:off x="457200" y="1417350"/>
            <a:ext cx="10058400" cy="4023300"/>
          </a:xfrm>
          <a:prstGeom prst="rect">
            <a:avLst/>
          </a:prstGeom>
          <a:noFill/>
          <a:ln>
            <a:noFill/>
          </a:ln>
        </p:spPr>
        <p:txBody>
          <a:bodyPr anchorCtr="0" anchor="t" bIns="45700" lIns="0" spcFirstLastPara="1" rIns="0" wrap="square" tIns="45700">
            <a:noAutofit/>
          </a:bodyPr>
          <a:lstStyle/>
          <a:p>
            <a:pPr indent="-91440" lvl="0" marL="91440" marR="0" rtl="0" algn="l">
              <a:lnSpc>
                <a:spcPct val="90000"/>
              </a:lnSpc>
              <a:spcBef>
                <a:spcPts val="0"/>
              </a:spcBef>
              <a:spcAft>
                <a:spcPts val="0"/>
              </a:spcAft>
              <a:buClr>
                <a:schemeClr val="accent1"/>
              </a:buClr>
              <a:buSzPts val="2400"/>
              <a:buFont typeface="Mukta"/>
              <a:buChar char=" "/>
            </a:pPr>
            <a:r>
              <a:rPr i="0" lang="en-US" sz="2400" u="none" cap="none" strike="noStrike">
                <a:solidFill>
                  <a:srgbClr val="3F3F3F"/>
                </a:solidFill>
                <a:latin typeface="Mukta"/>
                <a:ea typeface="Mukta"/>
                <a:cs typeface="Mukta"/>
                <a:sym typeface="Mukta"/>
              </a:rPr>
              <a:t>Node that moves up has two children!</a:t>
            </a:r>
            <a:endParaRPr i="0" sz="2400" u="none" cap="none" strike="noStrike">
              <a:solidFill>
                <a:srgbClr val="3F3F3F"/>
              </a:solidFill>
              <a:latin typeface="Mukta"/>
              <a:ea typeface="Mukta"/>
              <a:cs typeface="Mukta"/>
              <a:sym typeface="Mukta"/>
            </a:endParaRPr>
          </a:p>
        </p:txBody>
      </p:sp>
      <p:sp>
        <p:nvSpPr>
          <p:cNvPr id="1247" name="Google Shape;1247;p95"/>
          <p:cNvSpPr txBox="1"/>
          <p:nvPr/>
        </p:nvSpPr>
        <p:spPr>
          <a:xfrm>
            <a:off x="2355820" y="2826166"/>
            <a:ext cx="536100" cy="46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-2</a:t>
            </a:r>
            <a:endParaRPr b="0" i="0" sz="1800" u="none" cap="none" strike="noStrike">
              <a:solidFill>
                <a:srgbClr val="000000"/>
              </a:solidFill>
              <a:latin typeface="Calibri"/>
              <a:ea typeface="Calibri"/>
              <a:cs typeface="Calibri"/>
              <a:sym typeface="Calibri"/>
            </a:endParaRPr>
          </a:p>
        </p:txBody>
      </p:sp>
      <p:sp>
        <p:nvSpPr>
          <p:cNvPr id="1248" name="Google Shape;1248;p95"/>
          <p:cNvSpPr txBox="1"/>
          <p:nvPr/>
        </p:nvSpPr>
        <p:spPr>
          <a:xfrm>
            <a:off x="2814595" y="3473466"/>
            <a:ext cx="536100" cy="46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-1</a:t>
            </a:r>
            <a:endParaRPr b="0" i="0" sz="1800" u="none" cap="none" strike="noStrike">
              <a:solidFill>
                <a:srgbClr val="000000"/>
              </a:solidFill>
              <a:latin typeface="Calibri"/>
              <a:ea typeface="Calibri"/>
              <a:cs typeface="Calibri"/>
              <a:sym typeface="Calibri"/>
            </a:endParaRPr>
          </a:p>
        </p:txBody>
      </p:sp>
      <p:sp>
        <p:nvSpPr>
          <p:cNvPr id="1249" name="Google Shape;1249;p9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grpSp>
        <p:nvGrpSpPr>
          <p:cNvPr id="1250" name="Google Shape;1250;p95"/>
          <p:cNvGrpSpPr/>
          <p:nvPr/>
        </p:nvGrpSpPr>
        <p:grpSpPr>
          <a:xfrm>
            <a:off x="1374564" y="2989873"/>
            <a:ext cx="2256259" cy="2343034"/>
            <a:chOff x="1405039" y="3310511"/>
            <a:chExt cx="2256259" cy="2343034"/>
          </a:xfrm>
        </p:grpSpPr>
        <p:cxnSp>
          <p:nvCxnSpPr>
            <p:cNvPr id="1251" name="Google Shape;1251;p95"/>
            <p:cNvCxnSpPr>
              <a:stCxn id="1252" idx="0"/>
              <a:endCxn id="1253"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252" name="Google Shape;1252;p95"/>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254" name="Google Shape;1254;p95"/>
            <p:cNvSpPr/>
            <p:nvPr/>
          </p:nvSpPr>
          <p:spPr>
            <a:xfrm>
              <a:off x="1832489" y="4638786"/>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1255" name="Google Shape;1255;p95"/>
            <p:cNvCxnSpPr>
              <a:stCxn id="1254" idx="0"/>
              <a:endCxn id="1256" idx="3"/>
            </p:cNvCxnSpPr>
            <p:nvPr/>
          </p:nvCxnSpPr>
          <p:spPr>
            <a:xfrm flipH="1" rot="10800000">
              <a:off x="2061089" y="4289886"/>
              <a:ext cx="325200" cy="348900"/>
            </a:xfrm>
            <a:prstGeom prst="straightConnector1">
              <a:avLst/>
            </a:prstGeom>
            <a:noFill/>
            <a:ln cap="flat" cmpd="sng" w="9525">
              <a:solidFill>
                <a:srgbClr val="4A7EBB"/>
              </a:solidFill>
              <a:prstDash val="solid"/>
              <a:miter lim="8000"/>
              <a:headEnd len="sm" w="sm" type="none"/>
              <a:tailEnd len="sm" w="sm" type="none"/>
            </a:ln>
          </p:spPr>
        </p:cxnSp>
        <p:grpSp>
          <p:nvGrpSpPr>
            <p:cNvPr id="1257" name="Google Shape;1257;p95"/>
            <p:cNvGrpSpPr/>
            <p:nvPr/>
          </p:nvGrpSpPr>
          <p:grpSpPr>
            <a:xfrm>
              <a:off x="1405039" y="3310511"/>
              <a:ext cx="1828800" cy="1687512"/>
              <a:chOff x="1488709" y="3543593"/>
              <a:chExt cx="1828800" cy="1687512"/>
            </a:xfrm>
          </p:grpSpPr>
          <p:cxnSp>
            <p:nvCxnSpPr>
              <p:cNvPr id="1258" name="Google Shape;1258;p95"/>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1259" name="Google Shape;1259;p95"/>
              <p:cNvGrpSpPr/>
              <p:nvPr/>
            </p:nvGrpSpPr>
            <p:grpSpPr>
              <a:xfrm>
                <a:off x="1488709" y="3543593"/>
                <a:ext cx="1828800" cy="1687512"/>
                <a:chOff x="1528762" y="3565525"/>
                <a:chExt cx="1828800" cy="1687512"/>
              </a:xfrm>
            </p:grpSpPr>
            <p:cxnSp>
              <p:nvCxnSpPr>
                <p:cNvPr id="1260" name="Google Shape;1260;p95"/>
                <p:cNvCxnSpPr>
                  <a:stCxn id="1261" idx="0"/>
                  <a:endCxn id="1262" idx="3"/>
                </p:cNvCxnSpPr>
                <p:nvPr/>
              </p:nvCxnSpPr>
              <p:spPr>
                <a:xfrm flipH="1" rot="10800000">
                  <a:off x="1757362" y="3890675"/>
                  <a:ext cx="308400" cy="316200"/>
                </a:xfrm>
                <a:prstGeom prst="straightConnector1">
                  <a:avLst/>
                </a:prstGeom>
                <a:noFill/>
                <a:ln cap="flat" cmpd="sng" w="9525">
                  <a:solidFill>
                    <a:srgbClr val="4A7EBB"/>
                  </a:solidFill>
                  <a:prstDash val="solid"/>
                  <a:miter lim="8000"/>
                  <a:headEnd len="sm" w="sm" type="none"/>
                  <a:tailEnd len="sm" w="sm" type="none"/>
                </a:ln>
              </p:spPr>
            </p:cxnSp>
            <p:sp>
              <p:nvSpPr>
                <p:cNvPr id="1261" name="Google Shape;1261;p95"/>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62" name="Google Shape;1262;p95"/>
                <p:cNvSpPr/>
                <p:nvPr/>
              </p:nvSpPr>
              <p:spPr>
                <a:xfrm>
                  <a:off x="1998662" y="356552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263" name="Google Shape;1263;p95"/>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256" name="Google Shape;1256;p95"/>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253" name="Google Shape;1253;p95"/>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1264" name="Google Shape;1264;p95"/>
          <p:cNvSpPr txBox="1"/>
          <p:nvPr/>
        </p:nvSpPr>
        <p:spPr>
          <a:xfrm>
            <a:off x="3818387" y="2111141"/>
            <a:ext cx="2493900" cy="1052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Insertion Order:</a:t>
            </a:r>
            <a:endParaRPr b="0" i="0" sz="1400" u="none" cap="none" strike="noStrike">
              <a:solidFill>
                <a:srgbClr val="000000"/>
              </a:solidFill>
              <a:latin typeface="Mukta"/>
              <a:ea typeface="Mukta"/>
              <a:cs typeface="Mukta"/>
              <a:sym typeface="Mukta"/>
            </a:endParaRPr>
          </a:p>
          <a:p>
            <a:pPr indent="0" lvl="0" marL="0" marR="0" rtl="0" algn="ctr">
              <a:lnSpc>
                <a:spcPct val="100000"/>
              </a:lnSpc>
              <a:spcBef>
                <a:spcPts val="1400"/>
              </a:spcBef>
              <a:spcAft>
                <a:spcPts val="0"/>
              </a:spcAft>
              <a:buClr>
                <a:schemeClr val="dk1"/>
              </a:buClr>
              <a:buSzPts val="2500"/>
              <a:buFont typeface="Calibri"/>
              <a:buNone/>
            </a:pPr>
            <a:r>
              <a:rPr b="0" i="0" lang="en-US" sz="2500" u="none" cap="none" strike="noStrike">
                <a:solidFill>
                  <a:srgbClr val="000000"/>
                </a:solidFill>
                <a:latin typeface="Mukta"/>
                <a:ea typeface="Mukta"/>
                <a:cs typeface="Mukta"/>
                <a:sym typeface="Mukta"/>
              </a:rPr>
              <a:t>2, 1, 4, 3, 5, 6</a:t>
            </a:r>
            <a:endParaRPr b="0" i="0" sz="1400" u="none" cap="none" strike="noStrike">
              <a:solidFill>
                <a:srgbClr val="000000"/>
              </a:solidFill>
              <a:latin typeface="Mukta"/>
              <a:ea typeface="Mukta"/>
              <a:cs typeface="Mukta"/>
              <a:sym typeface="Mukta"/>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96"/>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271" name="Google Shape;1271;p96"/>
          <p:cNvSpPr txBox="1"/>
          <p:nvPr/>
        </p:nvSpPr>
        <p:spPr>
          <a:xfrm>
            <a:off x="2531225" y="2917862"/>
            <a:ext cx="1114200" cy="38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RL(2) </a:t>
            </a:r>
            <a:endParaRPr b="0" i="0" sz="1400" u="none" cap="none" strike="noStrike">
              <a:solidFill>
                <a:srgbClr val="000000"/>
              </a:solidFill>
              <a:latin typeface="Arial"/>
              <a:ea typeface="Arial"/>
              <a:cs typeface="Arial"/>
              <a:sym typeface="Arial"/>
            </a:endParaRPr>
          </a:p>
        </p:txBody>
      </p:sp>
      <p:sp>
        <p:nvSpPr>
          <p:cNvPr id="1272" name="Google Shape;1272;p96"/>
          <p:cNvSpPr/>
          <p:nvPr/>
        </p:nvSpPr>
        <p:spPr>
          <a:xfrm>
            <a:off x="6403764" y="4457148"/>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273" name="Google Shape;1273;p96"/>
          <p:cNvCxnSpPr/>
          <p:nvPr/>
        </p:nvCxnSpPr>
        <p:spPr>
          <a:xfrm flipH="1" rot="10800000">
            <a:off x="6686739" y="4207098"/>
            <a:ext cx="308400" cy="316200"/>
          </a:xfrm>
          <a:prstGeom prst="straightConnector1">
            <a:avLst/>
          </a:prstGeom>
          <a:noFill/>
          <a:ln cap="flat" cmpd="sng" w="9525">
            <a:solidFill>
              <a:srgbClr val="4A7EBB"/>
            </a:solidFill>
            <a:prstDash val="solid"/>
            <a:miter lim="8000"/>
            <a:headEnd len="sm" w="sm" type="none"/>
            <a:tailEnd len="sm" w="sm" type="none"/>
          </a:ln>
        </p:spPr>
      </p:cxnSp>
      <p:grpSp>
        <p:nvGrpSpPr>
          <p:cNvPr id="1274" name="Google Shape;1274;p96"/>
          <p:cNvGrpSpPr/>
          <p:nvPr/>
        </p:nvGrpSpPr>
        <p:grpSpPr>
          <a:xfrm>
            <a:off x="6860964" y="3218473"/>
            <a:ext cx="1847936" cy="1619669"/>
            <a:chOff x="6586639" y="3310511"/>
            <a:chExt cx="1847936" cy="1619669"/>
          </a:xfrm>
        </p:grpSpPr>
        <p:cxnSp>
          <p:nvCxnSpPr>
            <p:cNvPr id="1275" name="Google Shape;1275;p96"/>
            <p:cNvCxnSpPr/>
            <p:nvPr/>
          </p:nvCxnSpPr>
          <p:spPr>
            <a:xfrm rot="10800000">
              <a:off x="7287557" y="3517316"/>
              <a:ext cx="452400" cy="543000"/>
            </a:xfrm>
            <a:prstGeom prst="straightConnector1">
              <a:avLst/>
            </a:prstGeom>
            <a:noFill/>
            <a:ln cap="flat" cmpd="sng" w="9525">
              <a:solidFill>
                <a:srgbClr val="4A7EBB"/>
              </a:solidFill>
              <a:prstDash val="solid"/>
              <a:miter lim="8000"/>
              <a:headEnd len="sm" w="sm" type="none"/>
              <a:tailEnd len="sm" w="sm" type="none"/>
            </a:ln>
          </p:spPr>
        </p:cxnSp>
        <p:cxnSp>
          <p:nvCxnSpPr>
            <p:cNvPr id="1276" name="Google Shape;1276;p96"/>
            <p:cNvCxnSpPr/>
            <p:nvPr/>
          </p:nvCxnSpPr>
          <p:spPr>
            <a:xfrm flipH="1" rot="10800000">
              <a:off x="6815239" y="3496110"/>
              <a:ext cx="376200" cy="601800"/>
            </a:xfrm>
            <a:prstGeom prst="straightConnector1">
              <a:avLst/>
            </a:prstGeom>
            <a:noFill/>
            <a:ln cap="flat" cmpd="sng" w="9525">
              <a:solidFill>
                <a:srgbClr val="4A7EBB"/>
              </a:solidFill>
              <a:prstDash val="solid"/>
              <a:miter lim="8000"/>
              <a:headEnd len="sm" w="sm" type="none"/>
              <a:tailEnd len="sm" w="sm" type="none"/>
            </a:ln>
          </p:spPr>
        </p:cxnSp>
        <p:sp>
          <p:nvSpPr>
            <p:cNvPr id="1277" name="Google Shape;1277;p96"/>
            <p:cNvSpPr/>
            <p:nvPr/>
          </p:nvSpPr>
          <p:spPr>
            <a:xfrm>
              <a:off x="6586639" y="3951861"/>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sp>
          <p:nvSpPr>
            <p:cNvPr id="1278" name="Google Shape;1278;p96"/>
            <p:cNvSpPr/>
            <p:nvPr/>
          </p:nvSpPr>
          <p:spPr>
            <a:xfrm>
              <a:off x="7977375" y="4549180"/>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279" name="Google Shape;1279;p96"/>
            <p:cNvSpPr/>
            <p:nvPr/>
          </p:nvSpPr>
          <p:spPr>
            <a:xfrm>
              <a:off x="7056539" y="3310511"/>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1280" name="Google Shape;1280;p96"/>
            <p:cNvCxnSpPr/>
            <p:nvPr/>
          </p:nvCxnSpPr>
          <p:spPr>
            <a:xfrm rot="10800000">
              <a:off x="7734439" y="4154986"/>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281" name="Google Shape;1281;p96"/>
            <p:cNvSpPr/>
            <p:nvPr/>
          </p:nvSpPr>
          <p:spPr>
            <a:xfrm>
              <a:off x="7100860" y="4531813"/>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282" name="Google Shape;1282;p96"/>
            <p:cNvSpPr/>
            <p:nvPr/>
          </p:nvSpPr>
          <p:spPr>
            <a:xfrm>
              <a:off x="7503420" y="3907410"/>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cxnSp>
          <p:nvCxnSpPr>
            <p:cNvPr id="1283" name="Google Shape;1283;p96"/>
            <p:cNvCxnSpPr>
              <a:endCxn id="1277" idx="5"/>
            </p:cNvCxnSpPr>
            <p:nvPr/>
          </p:nvCxnSpPr>
          <p:spPr>
            <a:xfrm rot="10800000">
              <a:off x="6976884" y="4277065"/>
              <a:ext cx="362100" cy="384900"/>
            </a:xfrm>
            <a:prstGeom prst="straightConnector1">
              <a:avLst/>
            </a:prstGeom>
            <a:noFill/>
            <a:ln cap="flat" cmpd="sng" w="9525">
              <a:solidFill>
                <a:srgbClr val="4A7EBB"/>
              </a:solidFill>
              <a:prstDash val="solid"/>
              <a:miter lim="8000"/>
              <a:headEnd len="sm" w="sm" type="none"/>
              <a:tailEnd len="sm" w="sm" type="none"/>
            </a:ln>
          </p:spPr>
        </p:cxnSp>
      </p:grpSp>
      <p:grpSp>
        <p:nvGrpSpPr>
          <p:cNvPr id="1284" name="Google Shape;1284;p96"/>
          <p:cNvGrpSpPr/>
          <p:nvPr/>
        </p:nvGrpSpPr>
        <p:grpSpPr>
          <a:xfrm>
            <a:off x="1374564" y="2989873"/>
            <a:ext cx="2256259" cy="2343034"/>
            <a:chOff x="1405039" y="3310511"/>
            <a:chExt cx="2256259" cy="2343034"/>
          </a:xfrm>
        </p:grpSpPr>
        <p:cxnSp>
          <p:nvCxnSpPr>
            <p:cNvPr id="1285" name="Google Shape;1285;p96"/>
            <p:cNvCxnSpPr>
              <a:stCxn id="1286" idx="0"/>
              <a:endCxn id="1287"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286" name="Google Shape;1286;p96"/>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288" name="Google Shape;1288;p96"/>
            <p:cNvSpPr/>
            <p:nvPr/>
          </p:nvSpPr>
          <p:spPr>
            <a:xfrm>
              <a:off x="1832489" y="4638786"/>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1289" name="Google Shape;1289;p96"/>
            <p:cNvCxnSpPr>
              <a:stCxn id="1288" idx="0"/>
              <a:endCxn id="1290" idx="3"/>
            </p:cNvCxnSpPr>
            <p:nvPr/>
          </p:nvCxnSpPr>
          <p:spPr>
            <a:xfrm flipH="1" rot="10800000">
              <a:off x="2061089" y="4289886"/>
              <a:ext cx="325200" cy="348900"/>
            </a:xfrm>
            <a:prstGeom prst="straightConnector1">
              <a:avLst/>
            </a:prstGeom>
            <a:noFill/>
            <a:ln cap="flat" cmpd="sng" w="9525">
              <a:solidFill>
                <a:srgbClr val="4A7EBB"/>
              </a:solidFill>
              <a:prstDash val="solid"/>
              <a:miter lim="8000"/>
              <a:headEnd len="sm" w="sm" type="none"/>
              <a:tailEnd len="sm" w="sm" type="none"/>
            </a:ln>
          </p:spPr>
        </p:cxnSp>
        <p:grpSp>
          <p:nvGrpSpPr>
            <p:cNvPr id="1291" name="Google Shape;1291;p96"/>
            <p:cNvGrpSpPr/>
            <p:nvPr/>
          </p:nvGrpSpPr>
          <p:grpSpPr>
            <a:xfrm>
              <a:off x="1405039" y="3310511"/>
              <a:ext cx="1828800" cy="1687512"/>
              <a:chOff x="1488709" y="3543593"/>
              <a:chExt cx="1828800" cy="1687512"/>
            </a:xfrm>
          </p:grpSpPr>
          <p:cxnSp>
            <p:nvCxnSpPr>
              <p:cNvPr id="1292" name="Google Shape;1292;p96"/>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1293" name="Google Shape;1293;p96"/>
              <p:cNvGrpSpPr/>
              <p:nvPr/>
            </p:nvGrpSpPr>
            <p:grpSpPr>
              <a:xfrm>
                <a:off x="1488709" y="3543593"/>
                <a:ext cx="1828800" cy="1687512"/>
                <a:chOff x="1528762" y="3565525"/>
                <a:chExt cx="1828800" cy="1687512"/>
              </a:xfrm>
            </p:grpSpPr>
            <p:cxnSp>
              <p:nvCxnSpPr>
                <p:cNvPr id="1294" name="Google Shape;1294;p96"/>
                <p:cNvCxnSpPr>
                  <a:stCxn id="1295" idx="0"/>
                  <a:endCxn id="1296" idx="3"/>
                </p:cNvCxnSpPr>
                <p:nvPr/>
              </p:nvCxnSpPr>
              <p:spPr>
                <a:xfrm flipH="1" rot="10800000">
                  <a:off x="1757362" y="3890675"/>
                  <a:ext cx="308400" cy="316200"/>
                </a:xfrm>
                <a:prstGeom prst="straightConnector1">
                  <a:avLst/>
                </a:prstGeom>
                <a:noFill/>
                <a:ln cap="flat" cmpd="sng" w="9525">
                  <a:solidFill>
                    <a:srgbClr val="4A7EBB"/>
                  </a:solidFill>
                  <a:prstDash val="solid"/>
                  <a:miter lim="8000"/>
                  <a:headEnd len="sm" w="sm" type="none"/>
                  <a:tailEnd len="sm" w="sm" type="none"/>
                </a:ln>
              </p:spPr>
            </p:cxnSp>
            <p:sp>
              <p:nvSpPr>
                <p:cNvPr id="1295" name="Google Shape;1295;p96"/>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296" name="Google Shape;1296;p96"/>
                <p:cNvSpPr/>
                <p:nvPr/>
              </p:nvSpPr>
              <p:spPr>
                <a:xfrm>
                  <a:off x="1998662" y="356552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297" name="Google Shape;1297;p96"/>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290" name="Google Shape;1290;p96"/>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287" name="Google Shape;1287;p96"/>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1298" name="Google Shape;1298;p9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 name="Shape 1303"/>
        <p:cNvGrpSpPr/>
        <p:nvPr/>
      </p:nvGrpSpPr>
      <p:grpSpPr>
        <a:xfrm>
          <a:off x="0" y="0"/>
          <a:ext cx="0" cy="0"/>
          <a:chOff x="0" y="0"/>
          <a:chExt cx="0" cy="0"/>
        </a:xfrm>
      </p:grpSpPr>
      <p:grpSp>
        <p:nvGrpSpPr>
          <p:cNvPr id="1304" name="Google Shape;1304;p97"/>
          <p:cNvGrpSpPr/>
          <p:nvPr/>
        </p:nvGrpSpPr>
        <p:grpSpPr>
          <a:xfrm>
            <a:off x="1374564" y="2989873"/>
            <a:ext cx="2256259" cy="2343034"/>
            <a:chOff x="1405039" y="3310511"/>
            <a:chExt cx="2256259" cy="2343034"/>
          </a:xfrm>
        </p:grpSpPr>
        <p:cxnSp>
          <p:nvCxnSpPr>
            <p:cNvPr id="1305" name="Google Shape;1305;p97"/>
            <p:cNvCxnSpPr>
              <a:stCxn id="1306" idx="0"/>
              <a:endCxn id="1307"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306" name="Google Shape;1306;p97"/>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308" name="Google Shape;1308;p97"/>
            <p:cNvSpPr/>
            <p:nvPr/>
          </p:nvSpPr>
          <p:spPr>
            <a:xfrm>
              <a:off x="1832489" y="4638786"/>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1309" name="Google Shape;1309;p97"/>
            <p:cNvGrpSpPr/>
            <p:nvPr/>
          </p:nvGrpSpPr>
          <p:grpSpPr>
            <a:xfrm>
              <a:off x="1405039" y="3310511"/>
              <a:ext cx="1828800" cy="1687512"/>
              <a:chOff x="1488709" y="3543593"/>
              <a:chExt cx="1828800" cy="1687512"/>
            </a:xfrm>
          </p:grpSpPr>
          <p:cxnSp>
            <p:nvCxnSpPr>
              <p:cNvPr id="1310" name="Google Shape;1310;p97"/>
              <p:cNvCxnSpPr/>
              <p:nvPr/>
            </p:nvCxnSpPr>
            <p:spPr>
              <a:xfrm rot="10800000">
                <a:off x="2189627" y="3750398"/>
                <a:ext cx="452400" cy="543000"/>
              </a:xfrm>
              <a:prstGeom prst="straightConnector1">
                <a:avLst/>
              </a:prstGeom>
              <a:noFill/>
              <a:ln cap="flat" cmpd="sng" w="9525">
                <a:solidFill>
                  <a:srgbClr val="4A7EBB"/>
                </a:solidFill>
                <a:prstDash val="solid"/>
                <a:miter lim="8000"/>
                <a:headEnd len="sm" w="sm" type="none"/>
                <a:tailEnd len="sm" w="sm" type="none"/>
              </a:ln>
            </p:spPr>
          </p:cxnSp>
          <p:grpSp>
            <p:nvGrpSpPr>
              <p:cNvPr id="1311" name="Google Shape;1311;p97"/>
              <p:cNvGrpSpPr/>
              <p:nvPr/>
            </p:nvGrpSpPr>
            <p:grpSpPr>
              <a:xfrm>
                <a:off x="1488709" y="3543593"/>
                <a:ext cx="1828800" cy="1687512"/>
                <a:chOff x="1528762" y="3565525"/>
                <a:chExt cx="1828800" cy="1687512"/>
              </a:xfrm>
            </p:grpSpPr>
            <p:cxnSp>
              <p:nvCxnSpPr>
                <p:cNvPr id="1312" name="Google Shape;1312;p97"/>
                <p:cNvCxnSpPr>
                  <a:stCxn id="1313" idx="0"/>
                  <a:endCxn id="1314" idx="3"/>
                </p:cNvCxnSpPr>
                <p:nvPr/>
              </p:nvCxnSpPr>
              <p:spPr>
                <a:xfrm flipH="1" rot="10800000">
                  <a:off x="1757362" y="3890675"/>
                  <a:ext cx="308400" cy="316200"/>
                </a:xfrm>
                <a:prstGeom prst="straightConnector1">
                  <a:avLst/>
                </a:prstGeom>
                <a:noFill/>
                <a:ln cap="flat" cmpd="sng" w="9525">
                  <a:solidFill>
                    <a:srgbClr val="4A7EBB"/>
                  </a:solidFill>
                  <a:prstDash val="solid"/>
                  <a:miter lim="8000"/>
                  <a:headEnd len="sm" w="sm" type="none"/>
                  <a:tailEnd len="sm" w="sm" type="none"/>
                </a:ln>
              </p:spPr>
            </p:cxnSp>
            <p:sp>
              <p:nvSpPr>
                <p:cNvPr id="1313" name="Google Shape;1313;p97"/>
                <p:cNvSpPr/>
                <p:nvPr/>
              </p:nvSpPr>
              <p:spPr>
                <a:xfrm>
                  <a:off x="1528762" y="42068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314" name="Google Shape;1314;p97"/>
                <p:cNvSpPr/>
                <p:nvPr/>
              </p:nvSpPr>
              <p:spPr>
                <a:xfrm>
                  <a:off x="1998662" y="356552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315" name="Google Shape;1315;p97"/>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316" name="Google Shape;1316;p97"/>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307" name="Google Shape;1307;p97"/>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1317" name="Google Shape;1317;p97"/>
          <p:cNvSpPr txBox="1"/>
          <p:nvPr/>
        </p:nvSpPr>
        <p:spPr>
          <a:xfrm>
            <a:off x="4082025" y="3527650"/>
            <a:ext cx="3584700" cy="86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Disconnect left subtree so that parent can slide down</a:t>
            </a:r>
            <a:endParaRPr b="0" i="0" sz="2400" u="none" cap="none" strike="noStrike">
              <a:solidFill>
                <a:srgbClr val="000000"/>
              </a:solidFill>
              <a:latin typeface="Mukta"/>
              <a:ea typeface="Mukta"/>
              <a:cs typeface="Mukta"/>
              <a:sym typeface="Mukta"/>
            </a:endParaRPr>
          </a:p>
        </p:txBody>
      </p:sp>
      <p:sp>
        <p:nvSpPr>
          <p:cNvPr id="1318" name="Google Shape;1318;p97"/>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319" name="Google Shape;1319;p97"/>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grpSp>
        <p:nvGrpSpPr>
          <p:cNvPr id="1325" name="Google Shape;1325;p98"/>
          <p:cNvGrpSpPr/>
          <p:nvPr/>
        </p:nvGrpSpPr>
        <p:grpSpPr>
          <a:xfrm>
            <a:off x="1144814" y="3643915"/>
            <a:ext cx="2486009" cy="1689000"/>
            <a:chOff x="1175289" y="3964561"/>
            <a:chExt cx="2486009" cy="1689000"/>
          </a:xfrm>
        </p:grpSpPr>
        <p:cxnSp>
          <p:nvCxnSpPr>
            <p:cNvPr id="1326" name="Google Shape;1326;p98"/>
            <p:cNvCxnSpPr>
              <a:stCxn id="1327" idx="0"/>
              <a:endCxn id="1328"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327" name="Google Shape;1327;p98"/>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329" name="Google Shape;1329;p98"/>
            <p:cNvSpPr/>
            <p:nvPr/>
          </p:nvSpPr>
          <p:spPr>
            <a:xfrm>
              <a:off x="2110214" y="527256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1330" name="Google Shape;1330;p98"/>
            <p:cNvGrpSpPr/>
            <p:nvPr/>
          </p:nvGrpSpPr>
          <p:grpSpPr>
            <a:xfrm>
              <a:off x="1175289" y="3964561"/>
              <a:ext cx="2058550" cy="1689000"/>
              <a:chOff x="1258959" y="4197643"/>
              <a:chExt cx="2058550" cy="1689000"/>
            </a:xfrm>
          </p:grpSpPr>
          <p:cxnSp>
            <p:nvCxnSpPr>
              <p:cNvPr id="1331" name="Google Shape;1331;p98"/>
              <p:cNvCxnSpPr>
                <a:endCxn id="1332" idx="7"/>
              </p:cNvCxnSpPr>
              <p:nvPr/>
            </p:nvCxnSpPr>
            <p:spPr>
              <a:xfrm flipH="1">
                <a:off x="2120254" y="4237539"/>
                <a:ext cx="604500" cy="612600"/>
              </a:xfrm>
              <a:prstGeom prst="straightConnector1">
                <a:avLst/>
              </a:prstGeom>
              <a:noFill/>
              <a:ln cap="flat" cmpd="sng" w="9525">
                <a:solidFill>
                  <a:srgbClr val="4A7EBB"/>
                </a:solidFill>
                <a:prstDash val="solid"/>
                <a:miter lim="8000"/>
                <a:headEnd len="sm" w="sm" type="none"/>
                <a:tailEnd len="sm" w="sm" type="none"/>
              </a:ln>
            </p:spPr>
          </p:cxnSp>
          <p:grpSp>
            <p:nvGrpSpPr>
              <p:cNvPr id="1333" name="Google Shape;1333;p98"/>
              <p:cNvGrpSpPr/>
              <p:nvPr/>
            </p:nvGrpSpPr>
            <p:grpSpPr>
              <a:xfrm>
                <a:off x="1258959" y="4197643"/>
                <a:ext cx="2058550" cy="1689000"/>
                <a:chOff x="1299012" y="4219575"/>
                <a:chExt cx="2058550" cy="1689000"/>
              </a:xfrm>
            </p:grpSpPr>
            <p:cxnSp>
              <p:nvCxnSpPr>
                <p:cNvPr id="1334" name="Google Shape;1334;p98"/>
                <p:cNvCxnSpPr>
                  <a:stCxn id="1335" idx="0"/>
                  <a:endCxn id="1332" idx="3"/>
                </p:cNvCxnSpPr>
                <p:nvPr/>
              </p:nvCxnSpPr>
              <p:spPr>
                <a:xfrm flipH="1" rot="10800000">
                  <a:off x="1527612" y="5141475"/>
                  <a:ext cx="309300" cy="386100"/>
                </a:xfrm>
                <a:prstGeom prst="straightConnector1">
                  <a:avLst/>
                </a:prstGeom>
                <a:noFill/>
                <a:ln cap="flat" cmpd="sng" w="9525">
                  <a:solidFill>
                    <a:srgbClr val="4A7EBB"/>
                  </a:solidFill>
                  <a:prstDash val="solid"/>
                  <a:miter lim="8000"/>
                  <a:headEnd len="sm" w="sm" type="none"/>
                  <a:tailEnd len="sm" w="sm" type="none"/>
                </a:ln>
              </p:spPr>
            </p:cxnSp>
            <p:sp>
              <p:nvSpPr>
                <p:cNvPr id="1335" name="Google Shape;1335;p98"/>
                <p:cNvSpPr/>
                <p:nvPr/>
              </p:nvSpPr>
              <p:spPr>
                <a:xfrm>
                  <a:off x="1299012" y="55275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332" name="Google Shape;1332;p98"/>
                <p:cNvSpPr/>
                <p:nvPr/>
              </p:nvSpPr>
              <p:spPr>
                <a:xfrm>
                  <a:off x="1770062" y="48162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336" name="Google Shape;1336;p98"/>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337" name="Google Shape;1337;p98"/>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328" name="Google Shape;1328;p98"/>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1338" name="Google Shape;1338;p98"/>
          <p:cNvSpPr txBox="1"/>
          <p:nvPr/>
        </p:nvSpPr>
        <p:spPr>
          <a:xfrm>
            <a:off x="4082025" y="3527650"/>
            <a:ext cx="2022900" cy="86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Slide 2 down to become left child of 4</a:t>
            </a:r>
            <a:endParaRPr b="0" i="0" sz="2400" u="none" cap="none" strike="noStrike">
              <a:solidFill>
                <a:srgbClr val="000000"/>
              </a:solidFill>
              <a:latin typeface="Mukta"/>
              <a:ea typeface="Mukta"/>
              <a:cs typeface="Mukta"/>
              <a:sym typeface="Mukta"/>
            </a:endParaRPr>
          </a:p>
        </p:txBody>
      </p:sp>
      <p:sp>
        <p:nvSpPr>
          <p:cNvPr id="1339" name="Google Shape;1339;p98"/>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340" name="Google Shape;1340;p9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178" name="Shape 178"/>
        <p:cNvGrpSpPr/>
        <p:nvPr/>
      </p:nvGrpSpPr>
      <p:grpSpPr>
        <a:xfrm>
          <a:off x="0" y="0"/>
          <a:ext cx="0" cy="0"/>
          <a:chOff x="0" y="0"/>
          <a:chExt cx="0" cy="0"/>
        </a:xfrm>
      </p:grpSpPr>
      <p:sp>
        <p:nvSpPr>
          <p:cNvPr id="179" name="Google Shape;179;p27"/>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Tree Traversals</a:t>
            </a:r>
            <a:endParaRPr sz="6000">
              <a:solidFill>
                <a:srgbClr val="FFFFFF"/>
              </a:solidFill>
              <a:latin typeface="Mukta"/>
              <a:ea typeface="Mukta"/>
              <a:cs typeface="Mukta"/>
              <a:sym typeface="Mukta"/>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grpSp>
        <p:nvGrpSpPr>
          <p:cNvPr id="1346" name="Google Shape;1346;p99"/>
          <p:cNvGrpSpPr/>
          <p:nvPr/>
        </p:nvGrpSpPr>
        <p:grpSpPr>
          <a:xfrm>
            <a:off x="1144814" y="3643915"/>
            <a:ext cx="2486009" cy="1689000"/>
            <a:chOff x="1175289" y="3964561"/>
            <a:chExt cx="2486009" cy="1689000"/>
          </a:xfrm>
        </p:grpSpPr>
        <p:cxnSp>
          <p:nvCxnSpPr>
            <p:cNvPr id="1347" name="Google Shape;1347;p99"/>
            <p:cNvCxnSpPr>
              <a:stCxn id="1348" idx="0"/>
              <a:endCxn id="1349"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348" name="Google Shape;1348;p99"/>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350" name="Google Shape;1350;p99"/>
            <p:cNvSpPr/>
            <p:nvPr/>
          </p:nvSpPr>
          <p:spPr>
            <a:xfrm>
              <a:off x="2110214" y="527256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1351" name="Google Shape;1351;p99"/>
            <p:cNvGrpSpPr/>
            <p:nvPr/>
          </p:nvGrpSpPr>
          <p:grpSpPr>
            <a:xfrm>
              <a:off x="1175289" y="3964561"/>
              <a:ext cx="2058550" cy="1689000"/>
              <a:chOff x="1258959" y="4197643"/>
              <a:chExt cx="2058550" cy="1689000"/>
            </a:xfrm>
          </p:grpSpPr>
          <p:cxnSp>
            <p:nvCxnSpPr>
              <p:cNvPr id="1352" name="Google Shape;1352;p99"/>
              <p:cNvCxnSpPr>
                <a:endCxn id="1353" idx="7"/>
              </p:cNvCxnSpPr>
              <p:nvPr/>
            </p:nvCxnSpPr>
            <p:spPr>
              <a:xfrm flipH="1">
                <a:off x="2120254" y="4237539"/>
                <a:ext cx="604500" cy="612600"/>
              </a:xfrm>
              <a:prstGeom prst="straightConnector1">
                <a:avLst/>
              </a:prstGeom>
              <a:noFill/>
              <a:ln cap="flat" cmpd="sng" w="9525">
                <a:solidFill>
                  <a:srgbClr val="4A7EBB"/>
                </a:solidFill>
                <a:prstDash val="solid"/>
                <a:miter lim="8000"/>
                <a:headEnd len="sm" w="sm" type="none"/>
                <a:tailEnd len="sm" w="sm" type="none"/>
              </a:ln>
            </p:spPr>
          </p:cxnSp>
          <p:grpSp>
            <p:nvGrpSpPr>
              <p:cNvPr id="1354" name="Google Shape;1354;p99"/>
              <p:cNvGrpSpPr/>
              <p:nvPr/>
            </p:nvGrpSpPr>
            <p:grpSpPr>
              <a:xfrm>
                <a:off x="1258959" y="4197643"/>
                <a:ext cx="2058550" cy="1689000"/>
                <a:chOff x="1299012" y="4219575"/>
                <a:chExt cx="2058550" cy="1689000"/>
              </a:xfrm>
            </p:grpSpPr>
            <p:cxnSp>
              <p:nvCxnSpPr>
                <p:cNvPr id="1355" name="Google Shape;1355;p99"/>
                <p:cNvCxnSpPr>
                  <a:stCxn id="1356" idx="0"/>
                  <a:endCxn id="1353" idx="3"/>
                </p:cNvCxnSpPr>
                <p:nvPr/>
              </p:nvCxnSpPr>
              <p:spPr>
                <a:xfrm flipH="1" rot="10800000">
                  <a:off x="1527612" y="5141475"/>
                  <a:ext cx="309300" cy="386100"/>
                </a:xfrm>
                <a:prstGeom prst="straightConnector1">
                  <a:avLst/>
                </a:prstGeom>
                <a:noFill/>
                <a:ln cap="flat" cmpd="sng" w="9525">
                  <a:solidFill>
                    <a:srgbClr val="4A7EBB"/>
                  </a:solidFill>
                  <a:prstDash val="solid"/>
                  <a:miter lim="8000"/>
                  <a:headEnd len="sm" w="sm" type="none"/>
                  <a:tailEnd len="sm" w="sm" type="none"/>
                </a:ln>
              </p:spPr>
            </p:cxnSp>
            <p:sp>
              <p:nvSpPr>
                <p:cNvPr id="1356" name="Google Shape;1356;p99"/>
                <p:cNvSpPr/>
                <p:nvPr/>
              </p:nvSpPr>
              <p:spPr>
                <a:xfrm>
                  <a:off x="1299012" y="55275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353" name="Google Shape;1353;p99"/>
                <p:cNvSpPr/>
                <p:nvPr/>
              </p:nvSpPr>
              <p:spPr>
                <a:xfrm>
                  <a:off x="1770062" y="48162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357" name="Google Shape;1357;p99"/>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358" name="Google Shape;1358;p99"/>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349" name="Google Shape;1349;p99"/>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sp>
        <p:nvSpPr>
          <p:cNvPr id="1359" name="Google Shape;1359;p99"/>
          <p:cNvSpPr txBox="1"/>
          <p:nvPr/>
        </p:nvSpPr>
        <p:spPr>
          <a:xfrm>
            <a:off x="4082025" y="3527650"/>
            <a:ext cx="3314100" cy="86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400" u="none" cap="none" strike="noStrike">
                <a:solidFill>
                  <a:srgbClr val="000000"/>
                </a:solidFill>
                <a:latin typeface="Mukta"/>
                <a:ea typeface="Mukta"/>
                <a:cs typeface="Mukta"/>
                <a:sym typeface="Mukta"/>
              </a:rPr>
              <a:t>Make 4’s previous left child (3), the right child of its new left child (2)</a:t>
            </a:r>
            <a:endParaRPr b="0" i="0" sz="2400" u="none" cap="none" strike="noStrike">
              <a:solidFill>
                <a:srgbClr val="000000"/>
              </a:solidFill>
              <a:latin typeface="Mukta"/>
              <a:ea typeface="Mukta"/>
              <a:cs typeface="Mukta"/>
              <a:sym typeface="Mukta"/>
            </a:endParaRPr>
          </a:p>
        </p:txBody>
      </p:sp>
      <p:cxnSp>
        <p:nvCxnSpPr>
          <p:cNvPr id="1360" name="Google Shape;1360;p99"/>
          <p:cNvCxnSpPr>
            <a:stCxn id="1353" idx="5"/>
            <a:endCxn id="1350" idx="0"/>
          </p:cNvCxnSpPr>
          <p:nvPr/>
        </p:nvCxnSpPr>
        <p:spPr>
          <a:xfrm>
            <a:off x="2006109" y="4565819"/>
            <a:ext cx="302100" cy="386100"/>
          </a:xfrm>
          <a:prstGeom prst="straightConnector1">
            <a:avLst/>
          </a:prstGeom>
          <a:noFill/>
          <a:ln cap="flat" cmpd="sng" w="9525">
            <a:solidFill>
              <a:schemeClr val="dk2"/>
            </a:solidFill>
            <a:prstDash val="solid"/>
            <a:round/>
            <a:headEnd len="sm" w="sm" type="none"/>
            <a:tailEnd len="sm" w="sm" type="none"/>
          </a:ln>
        </p:spPr>
      </p:cxnSp>
      <p:sp>
        <p:nvSpPr>
          <p:cNvPr id="1361" name="Google Shape;1361;p99"/>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362" name="Google Shape;1362;p99"/>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sp>
        <p:nvSpPr>
          <p:cNvPr id="1368" name="Google Shape;1368;p100"/>
          <p:cNvSpPr txBox="1"/>
          <p:nvPr/>
        </p:nvSpPr>
        <p:spPr>
          <a:xfrm>
            <a:off x="4082025" y="3527650"/>
            <a:ext cx="5838000" cy="152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2400" u="none" cap="none" strike="noStrike">
                <a:solidFill>
                  <a:srgbClr val="000000"/>
                </a:solidFill>
                <a:latin typeface="Mukta"/>
                <a:ea typeface="Mukta"/>
                <a:cs typeface="Mukta"/>
                <a:sym typeface="Mukta"/>
              </a:rPr>
              <a:t>How do we know there is room for 3 there?</a:t>
            </a:r>
            <a:endParaRPr b="0" i="0" sz="24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1800"/>
              <a:buFont typeface="Arial"/>
              <a:buNone/>
            </a:pPr>
            <a:r>
              <a:rPr b="0" i="0" lang="en-US" sz="2400" u="none" cap="none" strike="noStrike">
                <a:solidFill>
                  <a:srgbClr val="000000"/>
                </a:solidFill>
                <a:latin typeface="Mukta"/>
                <a:ea typeface="Mukta"/>
                <a:cs typeface="Mukta"/>
                <a:sym typeface="Mukta"/>
              </a:rPr>
              <a:t>What about 2’s right child?</a:t>
            </a:r>
            <a:endParaRPr b="0" i="0" sz="2400" u="none" cap="none" strike="noStrike">
              <a:solidFill>
                <a:srgbClr val="000000"/>
              </a:solidFill>
              <a:latin typeface="Mukta"/>
              <a:ea typeface="Mukta"/>
              <a:cs typeface="Mukta"/>
              <a:sym typeface="Mukta"/>
            </a:endParaRPr>
          </a:p>
        </p:txBody>
      </p:sp>
      <p:grpSp>
        <p:nvGrpSpPr>
          <p:cNvPr id="1369" name="Google Shape;1369;p100"/>
          <p:cNvGrpSpPr/>
          <p:nvPr/>
        </p:nvGrpSpPr>
        <p:grpSpPr>
          <a:xfrm>
            <a:off x="1144814" y="3643915"/>
            <a:ext cx="2486009" cy="1689000"/>
            <a:chOff x="1175289" y="3964561"/>
            <a:chExt cx="2486009" cy="1689000"/>
          </a:xfrm>
        </p:grpSpPr>
        <p:cxnSp>
          <p:nvCxnSpPr>
            <p:cNvPr id="1370" name="Google Shape;1370;p100"/>
            <p:cNvCxnSpPr>
              <a:stCxn id="1371" idx="0"/>
              <a:endCxn id="1372"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371" name="Google Shape;1371;p100"/>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373" name="Google Shape;1373;p100"/>
            <p:cNvSpPr/>
            <p:nvPr/>
          </p:nvSpPr>
          <p:spPr>
            <a:xfrm>
              <a:off x="2110214" y="527256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1374" name="Google Shape;1374;p100"/>
            <p:cNvGrpSpPr/>
            <p:nvPr/>
          </p:nvGrpSpPr>
          <p:grpSpPr>
            <a:xfrm>
              <a:off x="1175289" y="3964561"/>
              <a:ext cx="2058550" cy="1689000"/>
              <a:chOff x="1258959" y="4197643"/>
              <a:chExt cx="2058550" cy="1689000"/>
            </a:xfrm>
          </p:grpSpPr>
          <p:cxnSp>
            <p:nvCxnSpPr>
              <p:cNvPr id="1375" name="Google Shape;1375;p100"/>
              <p:cNvCxnSpPr>
                <a:endCxn id="1376" idx="7"/>
              </p:cNvCxnSpPr>
              <p:nvPr/>
            </p:nvCxnSpPr>
            <p:spPr>
              <a:xfrm flipH="1">
                <a:off x="2120254" y="4237539"/>
                <a:ext cx="604500" cy="612600"/>
              </a:xfrm>
              <a:prstGeom prst="straightConnector1">
                <a:avLst/>
              </a:prstGeom>
              <a:noFill/>
              <a:ln cap="flat" cmpd="sng" w="9525">
                <a:solidFill>
                  <a:srgbClr val="4A7EBB"/>
                </a:solidFill>
                <a:prstDash val="solid"/>
                <a:miter lim="8000"/>
                <a:headEnd len="sm" w="sm" type="none"/>
                <a:tailEnd len="sm" w="sm" type="none"/>
              </a:ln>
            </p:spPr>
          </p:cxnSp>
          <p:grpSp>
            <p:nvGrpSpPr>
              <p:cNvPr id="1377" name="Google Shape;1377;p100"/>
              <p:cNvGrpSpPr/>
              <p:nvPr/>
            </p:nvGrpSpPr>
            <p:grpSpPr>
              <a:xfrm>
                <a:off x="1258959" y="4197643"/>
                <a:ext cx="2058550" cy="1689000"/>
                <a:chOff x="1299012" y="4219575"/>
                <a:chExt cx="2058550" cy="1689000"/>
              </a:xfrm>
            </p:grpSpPr>
            <p:cxnSp>
              <p:nvCxnSpPr>
                <p:cNvPr id="1378" name="Google Shape;1378;p100"/>
                <p:cNvCxnSpPr>
                  <a:stCxn id="1379" idx="0"/>
                  <a:endCxn id="1376" idx="3"/>
                </p:cNvCxnSpPr>
                <p:nvPr/>
              </p:nvCxnSpPr>
              <p:spPr>
                <a:xfrm flipH="1" rot="10800000">
                  <a:off x="1527612" y="5141475"/>
                  <a:ext cx="309300" cy="386100"/>
                </a:xfrm>
                <a:prstGeom prst="straightConnector1">
                  <a:avLst/>
                </a:prstGeom>
                <a:noFill/>
                <a:ln cap="flat" cmpd="sng" w="9525">
                  <a:solidFill>
                    <a:srgbClr val="4A7EBB"/>
                  </a:solidFill>
                  <a:prstDash val="solid"/>
                  <a:miter lim="8000"/>
                  <a:headEnd len="sm" w="sm" type="none"/>
                  <a:tailEnd len="sm" w="sm" type="none"/>
                </a:ln>
              </p:spPr>
            </p:cxnSp>
            <p:sp>
              <p:nvSpPr>
                <p:cNvPr id="1379" name="Google Shape;1379;p100"/>
                <p:cNvSpPr/>
                <p:nvPr/>
              </p:nvSpPr>
              <p:spPr>
                <a:xfrm>
                  <a:off x="1299012" y="55275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376" name="Google Shape;1376;p100"/>
                <p:cNvSpPr/>
                <p:nvPr/>
              </p:nvSpPr>
              <p:spPr>
                <a:xfrm>
                  <a:off x="1770062" y="48162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380" name="Google Shape;1380;p100"/>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381" name="Google Shape;1381;p100"/>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372" name="Google Shape;1372;p100"/>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cxnSp>
        <p:nvCxnSpPr>
          <p:cNvPr id="1382" name="Google Shape;1382;p100"/>
          <p:cNvCxnSpPr>
            <a:stCxn id="1376" idx="5"/>
            <a:endCxn id="1373" idx="0"/>
          </p:cNvCxnSpPr>
          <p:nvPr/>
        </p:nvCxnSpPr>
        <p:spPr>
          <a:xfrm>
            <a:off x="2006109" y="4565819"/>
            <a:ext cx="302100" cy="386100"/>
          </a:xfrm>
          <a:prstGeom prst="straightConnector1">
            <a:avLst/>
          </a:prstGeom>
          <a:noFill/>
          <a:ln cap="flat" cmpd="sng" w="9525">
            <a:solidFill>
              <a:schemeClr val="dk2"/>
            </a:solidFill>
            <a:prstDash val="solid"/>
            <a:round/>
            <a:headEnd len="sm" w="sm" type="none"/>
            <a:tailEnd len="sm" w="sm" type="none"/>
          </a:ln>
        </p:spPr>
      </p:cxnSp>
      <p:sp>
        <p:nvSpPr>
          <p:cNvPr id="1383" name="Google Shape;1383;p100"/>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384" name="Google Shape;1384;p100"/>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101"/>
          <p:cNvSpPr txBox="1"/>
          <p:nvPr/>
        </p:nvSpPr>
        <p:spPr>
          <a:xfrm>
            <a:off x="4082025" y="3527650"/>
            <a:ext cx="5838000" cy="152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2400" u="none" cap="none" strike="noStrike">
                <a:solidFill>
                  <a:srgbClr val="000000"/>
                </a:solidFill>
                <a:latin typeface="Mukta"/>
                <a:ea typeface="Mukta"/>
                <a:cs typeface="Mukta"/>
                <a:sym typeface="Mukta"/>
              </a:rPr>
              <a:t>How do we know there is room for 3 there?</a:t>
            </a:r>
            <a:endParaRPr b="0" i="0" sz="2400" u="none" cap="none" strike="noStrike">
              <a:solidFill>
                <a:srgbClr val="000000"/>
              </a:solidFill>
              <a:latin typeface="Mukta"/>
              <a:ea typeface="Mukta"/>
              <a:cs typeface="Mukta"/>
              <a:sym typeface="Mukta"/>
            </a:endParaRPr>
          </a:p>
          <a:p>
            <a:pPr indent="0" lvl="0" marL="0" marR="0" rtl="0" algn="l">
              <a:lnSpc>
                <a:spcPct val="100000"/>
              </a:lnSpc>
              <a:spcBef>
                <a:spcPts val="0"/>
              </a:spcBef>
              <a:spcAft>
                <a:spcPts val="0"/>
              </a:spcAft>
              <a:buClr>
                <a:srgbClr val="000000"/>
              </a:buClr>
              <a:buSzPts val="1800"/>
              <a:buFont typeface="Arial"/>
              <a:buNone/>
            </a:pPr>
            <a:r>
              <a:rPr b="0" i="0" lang="en-US" sz="2400" u="none" cap="none" strike="noStrike">
                <a:solidFill>
                  <a:srgbClr val="000000"/>
                </a:solidFill>
                <a:latin typeface="Mukta"/>
                <a:ea typeface="Mukta"/>
                <a:cs typeface="Mukta"/>
                <a:sym typeface="Mukta"/>
              </a:rPr>
              <a:t>What about 2’s right child?</a:t>
            </a:r>
            <a:endParaRPr b="0" i="0" sz="2400" u="none" cap="none" strike="noStrike">
              <a:solidFill>
                <a:srgbClr val="000000"/>
              </a:solidFill>
              <a:latin typeface="Mukta"/>
              <a:ea typeface="Mukta"/>
              <a:cs typeface="Mukta"/>
              <a:sym typeface="Mukta"/>
            </a:endParaRPr>
          </a:p>
        </p:txBody>
      </p:sp>
      <p:grpSp>
        <p:nvGrpSpPr>
          <p:cNvPr id="1391" name="Google Shape;1391;p101"/>
          <p:cNvGrpSpPr/>
          <p:nvPr/>
        </p:nvGrpSpPr>
        <p:grpSpPr>
          <a:xfrm>
            <a:off x="1144814" y="3643915"/>
            <a:ext cx="2486009" cy="1689000"/>
            <a:chOff x="1175289" y="3964561"/>
            <a:chExt cx="2486009" cy="1689000"/>
          </a:xfrm>
        </p:grpSpPr>
        <p:cxnSp>
          <p:nvCxnSpPr>
            <p:cNvPr id="1392" name="Google Shape;1392;p101"/>
            <p:cNvCxnSpPr>
              <a:stCxn id="1393" idx="0"/>
              <a:endCxn id="1394" idx="5"/>
            </p:cNvCxnSpPr>
            <p:nvPr/>
          </p:nvCxnSpPr>
          <p:spPr>
            <a:xfrm rot="10800000">
              <a:off x="3166898" y="4942245"/>
              <a:ext cx="265800" cy="330300"/>
            </a:xfrm>
            <a:prstGeom prst="straightConnector1">
              <a:avLst/>
            </a:prstGeom>
            <a:noFill/>
            <a:ln cap="flat" cmpd="sng" w="9525">
              <a:solidFill>
                <a:srgbClr val="4A7EBB"/>
              </a:solidFill>
              <a:prstDash val="solid"/>
              <a:miter lim="8000"/>
              <a:headEnd len="sm" w="sm" type="none"/>
              <a:tailEnd len="sm" w="sm" type="none"/>
            </a:ln>
          </p:spPr>
        </p:cxnSp>
        <p:sp>
          <p:nvSpPr>
            <p:cNvPr id="1393" name="Google Shape;1393;p101"/>
            <p:cNvSpPr/>
            <p:nvPr/>
          </p:nvSpPr>
          <p:spPr>
            <a:xfrm>
              <a:off x="3204098" y="527254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6</a:t>
              </a:r>
              <a:endParaRPr b="0" i="0" sz="1800" u="none" cap="none" strike="noStrike">
                <a:solidFill>
                  <a:schemeClr val="lt1"/>
                </a:solidFill>
                <a:latin typeface="Calibri"/>
                <a:ea typeface="Calibri"/>
                <a:cs typeface="Calibri"/>
                <a:sym typeface="Calibri"/>
              </a:endParaRPr>
            </a:p>
          </p:txBody>
        </p:sp>
        <p:sp>
          <p:nvSpPr>
            <p:cNvPr id="1395" name="Google Shape;1395;p101"/>
            <p:cNvSpPr/>
            <p:nvPr/>
          </p:nvSpPr>
          <p:spPr>
            <a:xfrm>
              <a:off x="2110214" y="5272561"/>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grpSp>
          <p:nvGrpSpPr>
            <p:cNvPr id="1396" name="Google Shape;1396;p101"/>
            <p:cNvGrpSpPr/>
            <p:nvPr/>
          </p:nvGrpSpPr>
          <p:grpSpPr>
            <a:xfrm>
              <a:off x="1175289" y="3964561"/>
              <a:ext cx="2058550" cy="1689000"/>
              <a:chOff x="1258959" y="4197643"/>
              <a:chExt cx="2058550" cy="1689000"/>
            </a:xfrm>
          </p:grpSpPr>
          <p:cxnSp>
            <p:nvCxnSpPr>
              <p:cNvPr id="1397" name="Google Shape;1397;p101"/>
              <p:cNvCxnSpPr>
                <a:endCxn id="1398" idx="7"/>
              </p:cNvCxnSpPr>
              <p:nvPr/>
            </p:nvCxnSpPr>
            <p:spPr>
              <a:xfrm flipH="1">
                <a:off x="2120254" y="4237539"/>
                <a:ext cx="604500" cy="612600"/>
              </a:xfrm>
              <a:prstGeom prst="straightConnector1">
                <a:avLst/>
              </a:prstGeom>
              <a:noFill/>
              <a:ln cap="flat" cmpd="sng" w="9525">
                <a:solidFill>
                  <a:srgbClr val="4A7EBB"/>
                </a:solidFill>
                <a:prstDash val="solid"/>
                <a:miter lim="8000"/>
                <a:headEnd len="sm" w="sm" type="none"/>
                <a:tailEnd len="sm" w="sm" type="none"/>
              </a:ln>
            </p:spPr>
          </p:cxnSp>
          <p:grpSp>
            <p:nvGrpSpPr>
              <p:cNvPr id="1399" name="Google Shape;1399;p101"/>
              <p:cNvGrpSpPr/>
              <p:nvPr/>
            </p:nvGrpSpPr>
            <p:grpSpPr>
              <a:xfrm>
                <a:off x="1258959" y="4197643"/>
                <a:ext cx="2058550" cy="1689000"/>
                <a:chOff x="1299012" y="4219575"/>
                <a:chExt cx="2058550" cy="1689000"/>
              </a:xfrm>
            </p:grpSpPr>
            <p:cxnSp>
              <p:nvCxnSpPr>
                <p:cNvPr id="1400" name="Google Shape;1400;p101"/>
                <p:cNvCxnSpPr>
                  <a:stCxn id="1401" idx="0"/>
                  <a:endCxn id="1398" idx="3"/>
                </p:cNvCxnSpPr>
                <p:nvPr/>
              </p:nvCxnSpPr>
              <p:spPr>
                <a:xfrm flipH="1" rot="10800000">
                  <a:off x="1527612" y="5141475"/>
                  <a:ext cx="309300" cy="386100"/>
                </a:xfrm>
                <a:prstGeom prst="straightConnector1">
                  <a:avLst/>
                </a:prstGeom>
                <a:noFill/>
                <a:ln cap="flat" cmpd="sng" w="9525">
                  <a:solidFill>
                    <a:srgbClr val="4A7EBB"/>
                  </a:solidFill>
                  <a:prstDash val="solid"/>
                  <a:miter lim="8000"/>
                  <a:headEnd len="sm" w="sm" type="none"/>
                  <a:tailEnd len="sm" w="sm" type="none"/>
                </a:ln>
              </p:spPr>
            </p:cxnSp>
            <p:sp>
              <p:nvSpPr>
                <p:cNvPr id="1401" name="Google Shape;1401;p101"/>
                <p:cNvSpPr/>
                <p:nvPr/>
              </p:nvSpPr>
              <p:spPr>
                <a:xfrm>
                  <a:off x="1299012" y="5527575"/>
                  <a:ext cx="457200" cy="381000"/>
                </a:xfrm>
                <a:prstGeom prst="ellipse">
                  <a:avLst/>
                </a:prstGeom>
                <a:solidFill>
                  <a:srgbClr val="4F81BD"/>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398" name="Google Shape;1398;p101"/>
                <p:cNvSpPr/>
                <p:nvPr/>
              </p:nvSpPr>
              <p:spPr>
                <a:xfrm>
                  <a:off x="1770062" y="4816275"/>
                  <a:ext cx="457200" cy="381000"/>
                </a:xfrm>
                <a:prstGeom prst="ellipse">
                  <a:avLst/>
                </a:prstGeom>
                <a:solidFill>
                  <a:srgbClr val="953735"/>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cxnSp>
              <p:nvCxnSpPr>
                <p:cNvPr id="1402" name="Google Shape;1402;p101"/>
                <p:cNvCxnSpPr/>
                <p:nvPr/>
              </p:nvCxnSpPr>
              <p:spPr>
                <a:xfrm rot="10800000">
                  <a:off x="2676562" y="4410000"/>
                  <a:ext cx="452400" cy="543000"/>
                </a:xfrm>
                <a:prstGeom prst="straightConnector1">
                  <a:avLst/>
                </a:prstGeom>
                <a:noFill/>
                <a:ln cap="flat" cmpd="sng" w="9525">
                  <a:solidFill>
                    <a:srgbClr val="4A7EBB"/>
                  </a:solidFill>
                  <a:prstDash val="solid"/>
                  <a:miter lim="8000"/>
                  <a:headEnd len="sm" w="sm" type="none"/>
                  <a:tailEnd len="sm" w="sm" type="none"/>
                </a:ln>
              </p:spPr>
            </p:cxnSp>
            <p:sp>
              <p:nvSpPr>
                <p:cNvPr id="1403" name="Google Shape;1403;p101"/>
                <p:cNvSpPr/>
                <p:nvPr/>
              </p:nvSpPr>
              <p:spPr>
                <a:xfrm>
                  <a:off x="2443162" y="4219575"/>
                  <a:ext cx="457200" cy="381000"/>
                </a:xfrm>
                <a:prstGeom prst="ellipse">
                  <a:avLst/>
                </a:prstGeom>
                <a:solidFill>
                  <a:srgbClr val="E46C0A"/>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sp>
              <p:nvSpPr>
                <p:cNvPr id="1394" name="Google Shape;1394;p101"/>
                <p:cNvSpPr/>
                <p:nvPr/>
              </p:nvSpPr>
              <p:spPr>
                <a:xfrm>
                  <a:off x="2900362" y="4872037"/>
                  <a:ext cx="457200" cy="381000"/>
                </a:xfrm>
                <a:prstGeom prst="ellipse">
                  <a:avLst/>
                </a:prstGeom>
                <a:solidFill>
                  <a:srgbClr val="4A7EBB"/>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450"/>
                    <a:buFont typeface="Calibri"/>
                    <a:buNone/>
                  </a:pPr>
                  <a:r>
                    <a:rPr b="0" i="0" lang="en-US" sz="1800" u="none" cap="none" strike="noStrike">
                      <a:solidFill>
                        <a:schemeClr val="lt1"/>
                      </a:solidFill>
                      <a:latin typeface="Calibri"/>
                      <a:ea typeface="Calibri"/>
                      <a:cs typeface="Calibri"/>
                      <a:sym typeface="Calibri"/>
                    </a:rPr>
                    <a:t>5</a:t>
                  </a:r>
                  <a:endParaRPr b="0" i="0" sz="1800" u="none" cap="none" strike="noStrike">
                    <a:solidFill>
                      <a:schemeClr val="lt1"/>
                    </a:solidFill>
                    <a:latin typeface="Calibri"/>
                    <a:ea typeface="Calibri"/>
                    <a:cs typeface="Calibri"/>
                    <a:sym typeface="Calibri"/>
                  </a:endParaRPr>
                </a:p>
              </p:txBody>
            </p:sp>
          </p:grpSp>
        </p:grpSp>
      </p:grpSp>
      <p:cxnSp>
        <p:nvCxnSpPr>
          <p:cNvPr id="1404" name="Google Shape;1404;p101"/>
          <p:cNvCxnSpPr>
            <a:stCxn id="1398" idx="5"/>
            <a:endCxn id="1395" idx="0"/>
          </p:cNvCxnSpPr>
          <p:nvPr/>
        </p:nvCxnSpPr>
        <p:spPr>
          <a:xfrm>
            <a:off x="2006109" y="4565819"/>
            <a:ext cx="302100" cy="386100"/>
          </a:xfrm>
          <a:prstGeom prst="straightConnector1">
            <a:avLst/>
          </a:prstGeom>
          <a:noFill/>
          <a:ln cap="flat" cmpd="sng" w="9525">
            <a:solidFill>
              <a:schemeClr val="dk2"/>
            </a:solidFill>
            <a:prstDash val="solid"/>
            <a:round/>
            <a:headEnd len="sm" w="sm" type="none"/>
            <a:tailEnd len="sm" w="sm" type="none"/>
          </a:ln>
        </p:spPr>
      </p:cxnSp>
      <p:sp>
        <p:nvSpPr>
          <p:cNvPr id="1405" name="Google Shape;1405;p101"/>
          <p:cNvSpPr txBox="1"/>
          <p:nvPr>
            <p:ph idx="4294967295" type="body"/>
          </p:nvPr>
        </p:nvSpPr>
        <p:spPr>
          <a:xfrm>
            <a:off x="560500" y="1413475"/>
            <a:ext cx="11279100" cy="13752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Node that moves up has 2 children!  → The node that moves down gets the other child</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left: node gets left child on its right side</a:t>
            </a:r>
            <a:endParaRPr i="0" sz="2400" u="none" cap="none" strike="noStrike">
              <a:solidFill>
                <a:srgbClr val="000000"/>
              </a:solidFill>
              <a:latin typeface="Mukta"/>
              <a:ea typeface="Mukta"/>
              <a:cs typeface="Mukta"/>
              <a:sym typeface="Mukta"/>
            </a:endParaRPr>
          </a:p>
          <a:p>
            <a:pPr indent="0" lvl="0" marL="0" marR="0" rtl="0" algn="l">
              <a:lnSpc>
                <a:spcPct val="90000"/>
              </a:lnSpc>
              <a:spcBef>
                <a:spcPts val="0"/>
              </a:spcBef>
              <a:spcAft>
                <a:spcPts val="0"/>
              </a:spcAft>
              <a:buClr>
                <a:schemeClr val="accent1"/>
              </a:buClr>
              <a:buSzPts val="2000"/>
              <a:buFont typeface="Calibri"/>
              <a:buNone/>
            </a:pPr>
            <a:r>
              <a:rPr i="0" lang="en-US" sz="2400" u="none" cap="none" strike="noStrike">
                <a:solidFill>
                  <a:srgbClr val="000000"/>
                </a:solidFill>
                <a:latin typeface="Mukta"/>
                <a:ea typeface="Mukta"/>
                <a:cs typeface="Mukta"/>
                <a:sym typeface="Mukta"/>
              </a:rPr>
              <a:t>If rotating right: node gets the right child on its left side</a:t>
            </a:r>
            <a:endParaRPr i="0" sz="2400" u="none" cap="none" strike="noStrike">
              <a:solidFill>
                <a:srgbClr val="000000"/>
              </a:solidFill>
              <a:latin typeface="Mukta"/>
              <a:ea typeface="Mukta"/>
              <a:cs typeface="Mukta"/>
              <a:sym typeface="Mukta"/>
            </a:endParaRPr>
          </a:p>
        </p:txBody>
      </p:sp>
      <p:sp>
        <p:nvSpPr>
          <p:cNvPr id="1406" name="Google Shape;1406;p101"/>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Rotation</a:t>
            </a:r>
            <a:endParaRPr b="1" i="0" sz="4000" u="none" cap="none" strike="noStrike">
              <a:solidFill>
                <a:srgbClr val="000000"/>
              </a:solidFill>
              <a:latin typeface="Mukta"/>
              <a:ea typeface="Mukta"/>
              <a:cs typeface="Mukta"/>
              <a:sym typeface="Mukta"/>
            </a:endParaRPr>
          </a:p>
        </p:txBody>
      </p:sp>
      <p:sp>
        <p:nvSpPr>
          <p:cNvPr id="1407" name="Google Shape;1407;p101"/>
          <p:cNvSpPr txBox="1"/>
          <p:nvPr/>
        </p:nvSpPr>
        <p:spPr>
          <a:xfrm>
            <a:off x="4082025" y="4484500"/>
            <a:ext cx="7332900" cy="168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Mukta"/>
                <a:ea typeface="Mukta"/>
                <a:cs typeface="Mukta"/>
                <a:sym typeface="Mukta"/>
              </a:rPr>
              <a:t>2’s right child was 4, which we just rotated up to become its parent! The invariants of the BST hold because the lower node’s left child will be greater than the node whose place it is taking</a:t>
            </a:r>
            <a:endParaRPr b="0" i="0" sz="2400" u="none" cap="none" strike="noStrike">
              <a:solidFill>
                <a:srgbClr val="000000"/>
              </a:solidFill>
              <a:latin typeface="Mukta"/>
              <a:ea typeface="Mukta"/>
              <a:cs typeface="Mukta"/>
              <a:sym typeface="Mukta"/>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grpSp>
        <p:nvGrpSpPr>
          <p:cNvPr id="1413" name="Google Shape;1413;p102"/>
          <p:cNvGrpSpPr/>
          <p:nvPr/>
        </p:nvGrpSpPr>
        <p:grpSpPr>
          <a:xfrm>
            <a:off x="719857" y="1658455"/>
            <a:ext cx="4818567" cy="4150690"/>
            <a:chOff x="2162713" y="1828800"/>
            <a:chExt cx="4818567" cy="4150690"/>
          </a:xfrm>
        </p:grpSpPr>
        <p:sp>
          <p:nvSpPr>
            <p:cNvPr id="1414" name="Google Shape;1414;p102"/>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7</a:t>
              </a:r>
              <a:endParaRPr b="0" i="0" sz="1400" u="none" cap="none" strike="noStrike">
                <a:solidFill>
                  <a:srgbClr val="000000"/>
                </a:solidFill>
                <a:latin typeface="Arial"/>
                <a:ea typeface="Arial"/>
                <a:cs typeface="Arial"/>
                <a:sym typeface="Arial"/>
              </a:endParaRPr>
            </a:p>
          </p:txBody>
        </p:sp>
        <p:sp>
          <p:nvSpPr>
            <p:cNvPr id="1415" name="Google Shape;1415;p102"/>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5</a:t>
              </a:r>
              <a:endParaRPr b="0" i="0" sz="1400" u="none" cap="none" strike="noStrike">
                <a:solidFill>
                  <a:srgbClr val="000000"/>
                </a:solidFill>
                <a:latin typeface="Arial"/>
                <a:ea typeface="Arial"/>
                <a:cs typeface="Arial"/>
                <a:sym typeface="Arial"/>
              </a:endParaRPr>
            </a:p>
          </p:txBody>
        </p:sp>
        <p:sp>
          <p:nvSpPr>
            <p:cNvPr id="1416" name="Google Shape;1416;p102"/>
            <p:cNvSpPr/>
            <p:nvPr/>
          </p:nvSpPr>
          <p:spPr>
            <a:xfrm>
              <a:off x="2162713" y="4116237"/>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cxnSp>
          <p:nvCxnSpPr>
            <p:cNvPr id="1417" name="Google Shape;1417;p102"/>
            <p:cNvCxnSpPr>
              <a:stCxn id="1416" idx="0"/>
            </p:cNvCxnSpPr>
            <p:nvPr/>
          </p:nvCxnSpPr>
          <p:spPr>
            <a:xfrm flipH="1" rot="10800000">
              <a:off x="2500213" y="3466737"/>
              <a:ext cx="548700" cy="649500"/>
            </a:xfrm>
            <a:prstGeom prst="straightConnector1">
              <a:avLst/>
            </a:prstGeom>
            <a:noFill/>
            <a:ln cap="flat" cmpd="sng" w="9525">
              <a:solidFill>
                <a:srgbClr val="4A7EBB"/>
              </a:solidFill>
              <a:prstDash val="solid"/>
              <a:miter lim="8000"/>
              <a:headEnd len="sm" w="sm" type="none"/>
              <a:tailEnd len="sm" w="sm" type="none"/>
            </a:ln>
          </p:spPr>
        </p:cxnSp>
        <p:cxnSp>
          <p:nvCxnSpPr>
            <p:cNvPr id="1418" name="Google Shape;1418;p102"/>
            <p:cNvCxnSpPr>
              <a:stCxn id="1419" idx="0"/>
              <a:endCxn id="1416" idx="5"/>
            </p:cNvCxnSpPr>
            <p:nvPr/>
          </p:nvCxnSpPr>
          <p:spPr>
            <a:xfrm rot="10800000">
              <a:off x="2738991" y="4596490"/>
              <a:ext cx="539400" cy="820500"/>
            </a:xfrm>
            <a:prstGeom prst="straightConnector1">
              <a:avLst/>
            </a:prstGeom>
            <a:noFill/>
            <a:ln cap="flat" cmpd="sng" w="9525">
              <a:solidFill>
                <a:srgbClr val="4A7EBB"/>
              </a:solidFill>
              <a:prstDash val="solid"/>
              <a:miter lim="8000"/>
              <a:headEnd len="sm" w="sm" type="none"/>
              <a:tailEnd len="sm" w="sm" type="none"/>
            </a:ln>
          </p:spPr>
        </p:cxnSp>
        <p:cxnSp>
          <p:nvCxnSpPr>
            <p:cNvPr id="1420" name="Google Shape;1420;p102"/>
            <p:cNvCxnSpPr>
              <a:endCxn id="1415"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1421" name="Google Shape;1421;p102"/>
            <p:cNvCxnSpPr>
              <a:stCxn id="1414" idx="1"/>
              <a:endCxn id="1415"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1422" name="Google Shape;1422;p102"/>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400" u="none" cap="none" strike="noStrike">
                  <a:solidFill>
                    <a:srgbClr val="000000"/>
                  </a:solidFill>
                  <a:latin typeface="Arial"/>
                  <a:ea typeface="Arial"/>
                  <a:cs typeface="Arial"/>
                  <a:sym typeface="Arial"/>
                </a:rPr>
                <a:t>4</a:t>
              </a:r>
              <a:endParaRPr b="0" i="0" sz="1400" u="none" cap="none" strike="noStrike">
                <a:solidFill>
                  <a:srgbClr val="000000"/>
                </a:solidFill>
                <a:latin typeface="Arial"/>
                <a:ea typeface="Arial"/>
                <a:cs typeface="Arial"/>
                <a:sym typeface="Arial"/>
              </a:endParaRPr>
            </a:p>
          </p:txBody>
        </p:sp>
        <p:sp>
          <p:nvSpPr>
            <p:cNvPr id="1423" name="Google Shape;1423;p102"/>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cxnSp>
          <p:nvCxnSpPr>
            <p:cNvPr id="1424" name="Google Shape;1424;p102"/>
            <p:cNvCxnSpPr>
              <a:stCxn id="1423" idx="0"/>
              <a:endCxn id="1414" idx="3"/>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1425" name="Google Shape;1425;p102"/>
            <p:cNvCxnSpPr>
              <a:stCxn id="1426" idx="0"/>
              <a:endCxn id="1414" idx="5"/>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1426" name="Google Shape;1426;p102"/>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1427" name="Google Shape;1427;p102"/>
            <p:cNvCxnSpPr>
              <a:stCxn id="1422"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sp>
          <p:nvSpPr>
            <p:cNvPr id="1419" name="Google Shape;1419;p102"/>
            <p:cNvSpPr/>
            <p:nvPr/>
          </p:nvSpPr>
          <p:spPr>
            <a:xfrm>
              <a:off x="2940891" y="541699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2</a:t>
              </a:r>
              <a:endParaRPr b="0" i="0" sz="1400" u="none" cap="none" strike="noStrike">
                <a:solidFill>
                  <a:srgbClr val="000000"/>
                </a:solidFill>
                <a:latin typeface="Arial"/>
                <a:ea typeface="Arial"/>
                <a:cs typeface="Arial"/>
                <a:sym typeface="Arial"/>
              </a:endParaRPr>
            </a:p>
          </p:txBody>
        </p:sp>
      </p:grpSp>
      <p:sp>
        <p:nvSpPr>
          <p:cNvPr id="1428" name="Google Shape;1428;p102"/>
          <p:cNvSpPr/>
          <p:nvPr/>
        </p:nvSpPr>
        <p:spPr>
          <a:xfrm>
            <a:off x="1567810" y="28162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sp>
        <p:nvSpPr>
          <p:cNvPr id="1429" name="Google Shape;1429;p102"/>
          <p:cNvSpPr txBox="1"/>
          <p:nvPr>
            <p:ph idx="4294967295" type="body"/>
          </p:nvPr>
        </p:nvSpPr>
        <p:spPr>
          <a:xfrm>
            <a:off x="6475350" y="1722125"/>
            <a:ext cx="5184000" cy="40233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lang="en-US">
                <a:latin typeface="Mukta"/>
                <a:ea typeface="Mukta"/>
                <a:cs typeface="Mukta"/>
                <a:sym typeface="Mukta"/>
              </a:rPr>
              <a:t>Delete node 5 and then delete node 7. What does the resulting tree look like?</a:t>
            </a:r>
            <a:endParaRPr>
              <a:latin typeface="Mukta"/>
              <a:ea typeface="Mukta"/>
              <a:cs typeface="Mukta"/>
              <a:sym typeface="Mukta"/>
            </a:endParaRPr>
          </a:p>
          <a:p>
            <a:pPr indent="0" lvl="0" marL="0" marR="0" rtl="0" algn="l">
              <a:lnSpc>
                <a:spcPct val="90000"/>
              </a:lnSpc>
              <a:spcBef>
                <a:spcPts val="1400"/>
              </a:spcBef>
              <a:spcAft>
                <a:spcPts val="0"/>
              </a:spcAft>
              <a:buSzPts val="2800"/>
              <a:buNone/>
            </a:pPr>
            <a:r>
              <a:rPr lang="en-US">
                <a:latin typeface="Mukta"/>
                <a:ea typeface="Mukta"/>
                <a:cs typeface="Mukta"/>
                <a:sym typeface="Mukta"/>
              </a:rPr>
              <a:t>Assume we use in-order successor.</a:t>
            </a:r>
            <a:endParaRPr>
              <a:latin typeface="Mukta"/>
              <a:ea typeface="Mukta"/>
              <a:cs typeface="Mukta"/>
              <a:sym typeface="Mukta"/>
            </a:endParaRPr>
          </a:p>
        </p:txBody>
      </p:sp>
      <p:sp>
        <p:nvSpPr>
          <p:cNvPr id="1430" name="Google Shape;1430;p102"/>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Practice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5" name="Shape 1435"/>
        <p:cNvGrpSpPr/>
        <p:nvPr/>
      </p:nvGrpSpPr>
      <p:grpSpPr>
        <a:xfrm>
          <a:off x="0" y="0"/>
          <a:ext cx="0" cy="0"/>
          <a:chOff x="0" y="0"/>
          <a:chExt cx="0" cy="0"/>
        </a:xfrm>
      </p:grpSpPr>
      <p:grpSp>
        <p:nvGrpSpPr>
          <p:cNvPr id="1436" name="Google Shape;1436;p103"/>
          <p:cNvGrpSpPr/>
          <p:nvPr/>
        </p:nvGrpSpPr>
        <p:grpSpPr>
          <a:xfrm>
            <a:off x="4676965" y="2115707"/>
            <a:ext cx="4386521" cy="3724402"/>
            <a:chOff x="3526237" y="1828800"/>
            <a:chExt cx="3455043" cy="2933524"/>
          </a:xfrm>
        </p:grpSpPr>
        <p:sp>
          <p:nvSpPr>
            <p:cNvPr id="1437" name="Google Shape;1437;p103"/>
            <p:cNvSpPr/>
            <p:nvPr/>
          </p:nvSpPr>
          <p:spPr>
            <a:xfrm>
              <a:off x="5495160" y="2986581"/>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6</a:t>
              </a:r>
              <a:endParaRPr b="0" i="0" sz="1400" u="none" cap="none" strike="noStrike">
                <a:solidFill>
                  <a:srgbClr val="000000"/>
                </a:solidFill>
                <a:latin typeface="Arial"/>
                <a:ea typeface="Arial"/>
                <a:cs typeface="Arial"/>
                <a:sym typeface="Arial"/>
              </a:endParaRPr>
            </a:p>
          </p:txBody>
        </p:sp>
        <p:sp>
          <p:nvSpPr>
            <p:cNvPr id="1438" name="Google Shape;1438;p103"/>
            <p:cNvSpPr/>
            <p:nvPr/>
          </p:nvSpPr>
          <p:spPr>
            <a:xfrm>
              <a:off x="4140786" y="1828800"/>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3</a:t>
              </a:r>
              <a:endParaRPr b="0" i="0" sz="1400" u="none" cap="none" strike="noStrike">
                <a:solidFill>
                  <a:srgbClr val="000000"/>
                </a:solidFill>
                <a:latin typeface="Arial"/>
                <a:ea typeface="Arial"/>
                <a:cs typeface="Arial"/>
                <a:sym typeface="Arial"/>
              </a:endParaRPr>
            </a:p>
          </p:txBody>
        </p:sp>
        <p:cxnSp>
          <p:nvCxnSpPr>
            <p:cNvPr id="1439" name="Google Shape;1439;p103"/>
            <p:cNvCxnSpPr>
              <a:endCxn id="1438" idx="3"/>
            </p:cNvCxnSpPr>
            <p:nvPr/>
          </p:nvCxnSpPr>
          <p:spPr>
            <a:xfrm flipH="1" rot="10800000">
              <a:off x="3526237" y="2308924"/>
              <a:ext cx="713400" cy="759900"/>
            </a:xfrm>
            <a:prstGeom prst="straightConnector1">
              <a:avLst/>
            </a:prstGeom>
            <a:noFill/>
            <a:ln cap="flat" cmpd="sng" w="9525">
              <a:solidFill>
                <a:srgbClr val="4A7EBB"/>
              </a:solidFill>
              <a:prstDash val="solid"/>
              <a:miter lim="8000"/>
              <a:headEnd len="sm" w="sm" type="none"/>
              <a:tailEnd len="sm" w="sm" type="none"/>
            </a:ln>
          </p:spPr>
        </p:cxnSp>
        <p:cxnSp>
          <p:nvCxnSpPr>
            <p:cNvPr id="1440" name="Google Shape;1440;p103"/>
            <p:cNvCxnSpPr>
              <a:stCxn id="1437" idx="1"/>
              <a:endCxn id="1438" idx="5"/>
            </p:cNvCxnSpPr>
            <p:nvPr/>
          </p:nvCxnSpPr>
          <p:spPr>
            <a:xfrm rot="10800000">
              <a:off x="4716811" y="2309057"/>
              <a:ext cx="877200" cy="759900"/>
            </a:xfrm>
            <a:prstGeom prst="straightConnector1">
              <a:avLst/>
            </a:prstGeom>
            <a:noFill/>
            <a:ln cap="flat" cmpd="sng" w="9525">
              <a:solidFill>
                <a:srgbClr val="4A7EBB"/>
              </a:solidFill>
              <a:prstDash val="solid"/>
              <a:miter lim="8000"/>
              <a:headEnd len="sm" w="sm" type="none"/>
              <a:tailEnd len="sm" w="sm" type="none"/>
            </a:ln>
          </p:spPr>
        </p:cxnSp>
        <p:sp>
          <p:nvSpPr>
            <p:cNvPr id="1441" name="Google Shape;1441;p103"/>
            <p:cNvSpPr/>
            <p:nvPr/>
          </p:nvSpPr>
          <p:spPr>
            <a:xfrm>
              <a:off x="3728297" y="4153736"/>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400" u="none" cap="none" strike="noStrike">
                  <a:solidFill>
                    <a:srgbClr val="000000"/>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1442" name="Google Shape;1442;p103"/>
            <p:cNvSpPr/>
            <p:nvPr/>
          </p:nvSpPr>
          <p:spPr>
            <a:xfrm>
              <a:off x="4740696" y="4162325"/>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4</a:t>
              </a:r>
              <a:endParaRPr b="0" i="0" sz="1400" u="none" cap="none" strike="noStrike">
                <a:solidFill>
                  <a:srgbClr val="000000"/>
                </a:solidFill>
                <a:latin typeface="Arial"/>
                <a:ea typeface="Arial"/>
                <a:cs typeface="Arial"/>
                <a:sym typeface="Arial"/>
              </a:endParaRPr>
            </a:p>
          </p:txBody>
        </p:sp>
        <p:cxnSp>
          <p:nvCxnSpPr>
            <p:cNvPr id="1443" name="Google Shape;1443;p103"/>
            <p:cNvCxnSpPr>
              <a:stCxn id="1442" idx="0"/>
              <a:endCxn id="1437" idx="3"/>
            </p:cNvCxnSpPr>
            <p:nvPr/>
          </p:nvCxnSpPr>
          <p:spPr>
            <a:xfrm flipH="1" rot="10800000">
              <a:off x="5078196" y="3466625"/>
              <a:ext cx="515700" cy="695700"/>
            </a:xfrm>
            <a:prstGeom prst="straightConnector1">
              <a:avLst/>
            </a:prstGeom>
            <a:noFill/>
            <a:ln cap="flat" cmpd="sng" w="9525">
              <a:solidFill>
                <a:srgbClr val="4A7EBB"/>
              </a:solidFill>
              <a:prstDash val="solid"/>
              <a:miter lim="8000"/>
              <a:headEnd len="sm" w="sm" type="none"/>
              <a:tailEnd len="sm" w="sm" type="none"/>
            </a:ln>
          </p:spPr>
        </p:cxnSp>
        <p:cxnSp>
          <p:nvCxnSpPr>
            <p:cNvPr id="1444" name="Google Shape;1444;p103"/>
            <p:cNvCxnSpPr>
              <a:stCxn id="1445" idx="0"/>
              <a:endCxn id="1437" idx="5"/>
            </p:cNvCxnSpPr>
            <p:nvPr/>
          </p:nvCxnSpPr>
          <p:spPr>
            <a:xfrm rot="10800000">
              <a:off x="6071380" y="3466624"/>
              <a:ext cx="572400" cy="733200"/>
            </a:xfrm>
            <a:prstGeom prst="straightConnector1">
              <a:avLst/>
            </a:prstGeom>
            <a:noFill/>
            <a:ln cap="flat" cmpd="sng" w="9525">
              <a:solidFill>
                <a:srgbClr val="4A7EBB"/>
              </a:solidFill>
              <a:prstDash val="solid"/>
              <a:miter lim="8000"/>
              <a:headEnd len="sm" w="sm" type="none"/>
              <a:tailEnd len="sm" w="sm" type="none"/>
            </a:ln>
          </p:spPr>
        </p:cxnSp>
        <p:sp>
          <p:nvSpPr>
            <p:cNvPr id="1445" name="Google Shape;1445;p103"/>
            <p:cNvSpPr/>
            <p:nvPr/>
          </p:nvSpPr>
          <p:spPr>
            <a:xfrm>
              <a:off x="6306280" y="4199824"/>
              <a:ext cx="675000" cy="5625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8</a:t>
              </a:r>
              <a:endParaRPr b="0" i="0" sz="1400" u="none" cap="none" strike="noStrike">
                <a:solidFill>
                  <a:srgbClr val="000000"/>
                </a:solidFill>
                <a:latin typeface="Arial"/>
                <a:ea typeface="Arial"/>
                <a:cs typeface="Arial"/>
                <a:sym typeface="Arial"/>
              </a:endParaRPr>
            </a:p>
          </p:txBody>
        </p:sp>
        <p:cxnSp>
          <p:nvCxnSpPr>
            <p:cNvPr id="1446" name="Google Shape;1446;p103"/>
            <p:cNvCxnSpPr>
              <a:stCxn id="1441" idx="0"/>
            </p:cNvCxnSpPr>
            <p:nvPr/>
          </p:nvCxnSpPr>
          <p:spPr>
            <a:xfrm rot="10800000">
              <a:off x="3526397" y="3466736"/>
              <a:ext cx="539400" cy="687000"/>
            </a:xfrm>
            <a:prstGeom prst="straightConnector1">
              <a:avLst/>
            </a:prstGeom>
            <a:noFill/>
            <a:ln cap="flat" cmpd="sng" w="9525">
              <a:solidFill>
                <a:srgbClr val="4A7EBB"/>
              </a:solidFill>
              <a:prstDash val="solid"/>
              <a:miter lim="8000"/>
              <a:headEnd len="sm" w="sm" type="none"/>
              <a:tailEnd len="sm" w="sm" type="none"/>
            </a:ln>
          </p:spPr>
        </p:cxnSp>
      </p:grpSp>
      <p:sp>
        <p:nvSpPr>
          <p:cNvPr id="1447" name="Google Shape;1447;p103"/>
          <p:cNvSpPr/>
          <p:nvPr/>
        </p:nvSpPr>
        <p:spPr>
          <a:xfrm>
            <a:off x="4055071" y="3550221"/>
            <a:ext cx="857100" cy="714000"/>
          </a:xfrm>
          <a:prstGeom prst="ellipse">
            <a:avLst/>
          </a:prstGeom>
          <a:solidFill>
            <a:srgbClr val="9FC5E8"/>
          </a:solidFill>
          <a:ln cap="flat" cmpd="sng" w="25550">
            <a:solidFill>
              <a:srgbClr val="3A5F8B"/>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50"/>
              <a:buFont typeface="Calibri"/>
              <a:buNone/>
            </a:pPr>
            <a:r>
              <a:rPr b="0" i="0" lang="en-US" sz="1800" u="none" cap="none" strike="noStrike">
                <a:solidFill>
                  <a:schemeClr val="dk1"/>
                </a:solidFill>
                <a:latin typeface="Calibri"/>
                <a:ea typeface="Calibri"/>
                <a:cs typeface="Calibri"/>
                <a:sym typeface="Calibri"/>
              </a:rPr>
              <a:t>1</a:t>
            </a:r>
            <a:endParaRPr b="0" i="0" sz="1400" u="none" cap="none" strike="noStrike">
              <a:solidFill>
                <a:srgbClr val="000000"/>
              </a:solidFill>
              <a:latin typeface="Arial"/>
              <a:ea typeface="Arial"/>
              <a:cs typeface="Arial"/>
              <a:sym typeface="Arial"/>
            </a:endParaRPr>
          </a:p>
        </p:txBody>
      </p:sp>
      <p:sp>
        <p:nvSpPr>
          <p:cNvPr id="1448" name="Google Shape;1448;p103"/>
          <p:cNvSpPr txBox="1"/>
          <p:nvPr>
            <p:ph idx="4294967295" type="body"/>
          </p:nvPr>
        </p:nvSpPr>
        <p:spPr>
          <a:xfrm>
            <a:off x="3430400" y="1424000"/>
            <a:ext cx="5175000" cy="5107800"/>
          </a:xfrm>
          <a:prstGeom prst="rect">
            <a:avLst/>
          </a:prstGeom>
          <a:noFill/>
          <a:ln>
            <a:noFill/>
          </a:ln>
        </p:spPr>
        <p:txBody>
          <a:bodyPr anchorCtr="0" anchor="t" bIns="45700" lIns="0" spcFirstLastPara="1" rIns="0" wrap="square" tIns="45700">
            <a:noAutofit/>
          </a:bodyPr>
          <a:lstStyle/>
          <a:p>
            <a:pPr indent="0" lvl="0" marL="0" marR="0" rtl="0" algn="l">
              <a:lnSpc>
                <a:spcPct val="90000"/>
              </a:lnSpc>
              <a:spcBef>
                <a:spcPts val="1400"/>
              </a:spcBef>
              <a:spcAft>
                <a:spcPts val="0"/>
              </a:spcAft>
              <a:buClr>
                <a:schemeClr val="accent1"/>
              </a:buClr>
              <a:buSzPts val="2000"/>
              <a:buFont typeface="Calibri"/>
              <a:buNone/>
            </a:pPr>
            <a:r>
              <a:rPr b="1" lang="en-US">
                <a:solidFill>
                  <a:srgbClr val="980000"/>
                </a:solidFill>
                <a:latin typeface="Mukta"/>
                <a:ea typeface="Mukta"/>
                <a:cs typeface="Mukta"/>
                <a:sym typeface="Mukta"/>
              </a:rPr>
              <a:t>Answer:</a:t>
            </a:r>
            <a:endParaRPr b="1" i="0" sz="2000" u="none" cap="none" strike="noStrike">
              <a:solidFill>
                <a:srgbClr val="980000"/>
              </a:solidFill>
              <a:latin typeface="Mukta"/>
              <a:ea typeface="Mukta"/>
              <a:cs typeface="Mukta"/>
              <a:sym typeface="Mukta"/>
            </a:endParaRPr>
          </a:p>
        </p:txBody>
      </p:sp>
      <p:sp>
        <p:nvSpPr>
          <p:cNvPr id="1449" name="Google Shape;1449;p103"/>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AVL Trees Practice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45F06"/>
            </a:gs>
            <a:gs pos="100000">
              <a:srgbClr val="783F04"/>
            </a:gs>
          </a:gsLst>
          <a:path path="circle">
            <a:fillToRect b="50%" l="50%" r="50%" t="50%"/>
          </a:path>
          <a:tileRect/>
        </a:gradFill>
      </p:bgPr>
    </p:bg>
    <p:spTree>
      <p:nvGrpSpPr>
        <p:cNvPr id="1454" name="Shape 1454"/>
        <p:cNvGrpSpPr/>
        <p:nvPr/>
      </p:nvGrpSpPr>
      <p:grpSpPr>
        <a:xfrm>
          <a:off x="0" y="0"/>
          <a:ext cx="0" cy="0"/>
          <a:chOff x="0" y="0"/>
          <a:chExt cx="0" cy="0"/>
        </a:xfrm>
      </p:grpSpPr>
      <p:sp>
        <p:nvSpPr>
          <p:cNvPr id="1455" name="Google Shape;1455;p104"/>
          <p:cNvSpPr txBox="1"/>
          <p:nvPr>
            <p:ph type="title"/>
          </p:nvPr>
        </p:nvSpPr>
        <p:spPr>
          <a:xfrm>
            <a:off x="0" y="2870625"/>
            <a:ext cx="12192000" cy="71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600"/>
              <a:buNone/>
            </a:pPr>
            <a:r>
              <a:rPr lang="en-US" sz="6000">
                <a:solidFill>
                  <a:srgbClr val="FFFFFF"/>
                </a:solidFill>
                <a:latin typeface="Mukta"/>
                <a:ea typeface="Mukta"/>
                <a:cs typeface="Mukta"/>
                <a:sym typeface="Mukta"/>
              </a:rPr>
              <a:t>Handwritten Problem</a:t>
            </a:r>
            <a:endParaRPr sz="6000">
              <a:solidFill>
                <a:srgbClr val="FFFFFF"/>
              </a:solidFill>
              <a:latin typeface="Mukta"/>
              <a:ea typeface="Mukta"/>
              <a:cs typeface="Mukta"/>
              <a:sym typeface="Mukta"/>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graphicFrame>
        <p:nvGraphicFramePr>
          <p:cNvPr id="1460" name="Google Shape;1460;p105"/>
          <p:cNvGraphicFramePr/>
          <p:nvPr/>
        </p:nvGraphicFramePr>
        <p:xfrm>
          <a:off x="2584505" y="3822502"/>
          <a:ext cx="3000000" cy="3000000"/>
        </p:xfrm>
        <a:graphic>
          <a:graphicData uri="http://schemas.openxmlformats.org/drawingml/2006/table">
            <a:tbl>
              <a:tblPr>
                <a:noFill/>
                <a:tableStyleId>{ABE49B02-A3EF-4A2A-9DA3-9EBC7EF5931C}</a:tableStyleId>
              </a:tblPr>
              <a:tblGrid>
                <a:gridCol w="2341000"/>
                <a:gridCol w="2341000"/>
                <a:gridCol w="2341000"/>
              </a:tblGrid>
              <a:tr h="1548300">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  A</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B</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C</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D   </a:t>
                      </a:r>
                      <a:r>
                        <a:rPr b="1" lang="en-US" sz="1000" u="none" cap="none" strike="noStrike">
                          <a:solidFill>
                            <a:srgbClr val="FF00FF"/>
                          </a:solidFill>
                          <a:latin typeface="Consolas"/>
                          <a:ea typeface="Consolas"/>
                          <a:cs typeface="Consolas"/>
                          <a:sym typeface="Consolas"/>
                        </a:rPr>
                        <a:t>E</a:t>
                      </a:r>
                      <a:r>
                        <a:rPr lang="en-US" sz="1000" u="none" cap="none" strike="noStrike">
                          <a:latin typeface="Consolas"/>
                          <a:ea typeface="Consolas"/>
                          <a:cs typeface="Consolas"/>
                          <a:sym typeface="Consolas"/>
                        </a:rPr>
                        <a:t>    F   </a:t>
                      </a:r>
                      <a:r>
                        <a:rPr b="1" lang="en-US" sz="1000" u="none" cap="none" strike="noStrike">
                          <a:solidFill>
                            <a:srgbClr val="FF00FF"/>
                          </a:solidFill>
                          <a:latin typeface="Consolas"/>
                          <a:ea typeface="Consolas"/>
                          <a:cs typeface="Consolas"/>
                          <a:sym typeface="Consolas"/>
                        </a:rPr>
                        <a:t>G</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H   </a:t>
                      </a:r>
                      <a:r>
                        <a:rPr b="1" lang="en-US" sz="1000" u="none" cap="none" strike="noStrike">
                          <a:solidFill>
                            <a:srgbClr val="FF00FF"/>
                          </a:solidFill>
                          <a:latin typeface="Consolas"/>
                          <a:ea typeface="Consolas"/>
                          <a:cs typeface="Consolas"/>
                          <a:sym typeface="Consolas"/>
                        </a:rPr>
                        <a:t>I</a:t>
                      </a:r>
                      <a:r>
                        <a:rPr lang="en-US" sz="1000" u="none" cap="none" strike="noStrike">
                          <a:latin typeface="Consolas"/>
                          <a:ea typeface="Consolas"/>
                          <a:cs typeface="Consolas"/>
                          <a:sym typeface="Consolas"/>
                        </a:rPr>
                        <a:t>        J   </a:t>
                      </a:r>
                      <a:r>
                        <a:rPr b="1" lang="en-US" sz="1000" u="none" cap="none" strike="noStrike">
                          <a:solidFill>
                            <a:srgbClr val="FF00FF"/>
                          </a:solidFill>
                          <a:latin typeface="Consolas"/>
                          <a:ea typeface="Consolas"/>
                          <a:cs typeface="Consolas"/>
                          <a:sym typeface="Consolas"/>
                        </a:rPr>
                        <a:t>K</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L</a:t>
                      </a: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M</a:t>
                      </a:r>
                      <a:endParaRPr sz="1000" u="none" cap="none" strike="noStrike">
                        <a:solidFill>
                          <a:srgbClr val="FF00FF"/>
                        </a:solidFill>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a:t>
                      </a:r>
                      <a:endParaRPr sz="1000" u="none" cap="none" strike="noStrike"/>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endParaRPr sz="1000" u="none" cap="none" strike="noStrike"/>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B   </a:t>
                      </a:r>
                      <a:r>
                        <a:rPr b="1" lang="en-US" sz="1000" u="none" cap="none" strike="noStrike">
                          <a:solidFill>
                            <a:srgbClr val="FF00FF"/>
                          </a:solidFill>
                          <a:latin typeface="Consolas"/>
                          <a:ea typeface="Consolas"/>
                          <a:cs typeface="Consolas"/>
                          <a:sym typeface="Consolas"/>
                        </a:rPr>
                        <a:t>C</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D   </a:t>
                      </a:r>
                      <a:r>
                        <a:rPr b="1" lang="en-US" sz="1000" u="none" cap="none" strike="noStrike">
                          <a:solidFill>
                            <a:srgbClr val="FF00FF"/>
                          </a:solidFill>
                          <a:latin typeface="Consolas"/>
                          <a:ea typeface="Consolas"/>
                          <a:cs typeface="Consolas"/>
                          <a:sym typeface="Consolas"/>
                        </a:rPr>
                        <a:t>E</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F</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G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H</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I</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endParaRPr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J</a:t>
                      </a:r>
                      <a:r>
                        <a:rPr lang="en-US" sz="1000" u="none" cap="none" strike="noStrike">
                          <a:solidFill>
                            <a:srgbClr val="FF00FF"/>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K</a:t>
                      </a:r>
                      <a:endParaRPr sz="1000" u="none" cap="none" strike="noStrike">
                        <a:solidFill>
                          <a:srgbClr val="FF00FF"/>
                        </a:solidFill>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   </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C</a:t>
                      </a:r>
                      <a:endParaRPr b="1" sz="1000" u="none" cap="none" strike="noStrike">
                        <a:solidFill>
                          <a:srgbClr val="FF00FF"/>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E </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G   </a:t>
                      </a:r>
                      <a:r>
                        <a:rPr b="1" lang="en-US" sz="1000" u="none" cap="none" strike="noStrike">
                          <a:solidFill>
                            <a:srgbClr val="FF00FF"/>
                          </a:solidFill>
                          <a:latin typeface="Consolas"/>
                          <a:ea typeface="Consolas"/>
                          <a:cs typeface="Consolas"/>
                          <a:sym typeface="Consolas"/>
                        </a:rPr>
                        <a:t>H</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solidFill>
                          <a:schemeClr val="dk1"/>
                        </a:solidFill>
                      </a:endParaRPr>
                    </a:p>
                    <a:p>
                      <a:pPr indent="0" lvl="0" marL="0" marR="0" rtl="0" algn="l">
                        <a:lnSpc>
                          <a:spcPct val="100000"/>
                        </a:lnSpc>
                        <a:spcBef>
                          <a:spcPts val="0"/>
                        </a:spcBef>
                        <a:spcAft>
                          <a:spcPts val="0"/>
                        </a:spcAft>
                        <a:buClr>
                          <a:schemeClr val="dk1"/>
                        </a:buClr>
                        <a:buSzPts val="1000"/>
                        <a:buFont typeface="Consolas"/>
                        <a:buNone/>
                      </a:pPr>
                      <a:r>
                        <a:rPr lang="en-US" sz="1000" u="none" cap="none" strike="noStrike">
                          <a:solidFill>
                            <a:schemeClr val="dk1"/>
                          </a:solidFill>
                          <a:latin typeface="Consolas"/>
                          <a:ea typeface="Consolas"/>
                          <a:cs typeface="Consolas"/>
                          <a:sym typeface="Consolas"/>
                        </a:rPr>
                        <a:t>                        </a:t>
                      </a:r>
                      <a:r>
                        <a:rPr b="1" lang="en-US" sz="1000" u="none" cap="none" strike="noStrike">
                          <a:solidFill>
                            <a:srgbClr val="FF00FF"/>
                          </a:solidFill>
                          <a:latin typeface="Consolas"/>
                          <a:ea typeface="Consolas"/>
                          <a:cs typeface="Consolas"/>
                          <a:sym typeface="Consolas"/>
                        </a:rPr>
                        <a:t>J</a:t>
                      </a:r>
                      <a:r>
                        <a:rPr lang="en-US" sz="1000" u="none" cap="none" strike="noStrike">
                          <a:solidFill>
                            <a:srgbClr val="FF00FF"/>
                          </a:solidFill>
                          <a:latin typeface="Consolas"/>
                          <a:ea typeface="Consolas"/>
                          <a:cs typeface="Consolas"/>
                          <a:sym typeface="Consolas"/>
                        </a:rPr>
                        <a:t> </a:t>
                      </a:r>
                      <a:r>
                        <a:rPr lang="en-US" sz="1000" u="none" cap="none" strike="noStrike">
                          <a:solidFill>
                            <a:schemeClr val="dk1"/>
                          </a:solidFill>
                          <a:latin typeface="Consolas"/>
                          <a:ea typeface="Consolas"/>
                          <a:cs typeface="Consolas"/>
                          <a:sym typeface="Consolas"/>
                        </a:rPr>
                        <a:t>      </a:t>
                      </a:r>
                      <a:r>
                        <a:rPr b="1" lang="en-US" sz="1000" u="none" cap="none" strike="noStrike">
                          <a:solidFill>
                            <a:srgbClr val="BB2CA2"/>
                          </a:solidFill>
                          <a:latin typeface="Consolas"/>
                          <a:ea typeface="Consolas"/>
                          <a:cs typeface="Consolas"/>
                          <a:sym typeface="Consolas"/>
                        </a:rPr>
                        <a:t> </a:t>
                      </a:r>
                      <a:endParaRPr sz="1000" u="none" cap="none" strike="noStrike">
                        <a:latin typeface="Consolas"/>
                        <a:ea typeface="Consolas"/>
                        <a:cs typeface="Consolas"/>
                        <a:sym typeface="Consolas"/>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88650">
                <a:tc>
                  <a:txBody>
                    <a:bodyPr/>
                    <a:lstStyle/>
                    <a:p>
                      <a:pPr indent="0" lvl="0" marL="0" marR="0" rtl="0" algn="ctr">
                        <a:lnSpc>
                          <a:spcPct val="100000"/>
                        </a:lnSpc>
                        <a:spcBef>
                          <a:spcPts val="0"/>
                        </a:spcBef>
                        <a:spcAft>
                          <a:spcPts val="0"/>
                        </a:spcAft>
                        <a:buClr>
                          <a:schemeClr val="dk1"/>
                        </a:buClr>
                        <a:buSzPts val="1000"/>
                        <a:buFont typeface="Open Sans"/>
                        <a:buNone/>
                      </a:pPr>
                      <a:r>
                        <a:rPr lang="en-US" sz="1800" u="none" cap="none" strike="noStrike">
                          <a:latin typeface="Open Sans"/>
                          <a:ea typeface="Open Sans"/>
                          <a:cs typeface="Open Sans"/>
                          <a:sym typeface="Open Sans"/>
                        </a:rPr>
                        <a:t>Diameter: 8</a:t>
                      </a:r>
                      <a:endParaRPr sz="1800" u="none" cap="none" strike="noStrike"/>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000"/>
                        <a:buFont typeface="Open Sans"/>
                        <a:buNone/>
                      </a:pPr>
                      <a:r>
                        <a:rPr lang="en-US" sz="1800" u="none" cap="none" strike="noStrike">
                          <a:latin typeface="Open Sans"/>
                          <a:ea typeface="Open Sans"/>
                          <a:cs typeface="Open Sans"/>
                          <a:sym typeface="Open Sans"/>
                        </a:rPr>
                        <a:t>Diameter: 6</a:t>
                      </a:r>
                      <a:endParaRPr sz="1800" u="none" cap="none" strike="noStrike"/>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00"/>
                        <a:buFont typeface="Arial"/>
                        <a:buNone/>
                      </a:pPr>
                      <a:r>
                        <a:rPr lang="en-US" sz="1800" u="none" cap="none" strike="noStrike">
                          <a:latin typeface="Open Sans"/>
                          <a:ea typeface="Open Sans"/>
                          <a:cs typeface="Open Sans"/>
                          <a:sym typeface="Open Sans"/>
                        </a:rPr>
                        <a:t>Diameter: 4</a:t>
                      </a:r>
                      <a:endParaRPr sz="1800" u="none" cap="none" strike="noStrike">
                        <a:latin typeface="Open Sans"/>
                        <a:ea typeface="Open Sans"/>
                        <a:cs typeface="Open Sans"/>
                        <a:sym typeface="Open Sans"/>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461" name="Google Shape;1461;p105"/>
          <p:cNvSpPr txBox="1"/>
          <p:nvPr/>
        </p:nvSpPr>
        <p:spPr>
          <a:xfrm>
            <a:off x="423900" y="1331950"/>
            <a:ext cx="11344200" cy="3000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800"/>
              <a:buFont typeface="Open Sans"/>
              <a:buNone/>
            </a:pPr>
            <a:r>
              <a:rPr b="0" i="0" lang="en-US" sz="2600" u="none" cap="none" strike="noStrike">
                <a:solidFill>
                  <a:schemeClr val="dk1"/>
                </a:solidFill>
                <a:latin typeface="Mukta"/>
                <a:ea typeface="Mukta"/>
                <a:cs typeface="Mukta"/>
                <a:sym typeface="Mukta"/>
              </a:rPr>
              <a:t>Let’s say the </a:t>
            </a:r>
            <a:r>
              <a:rPr b="0" i="1" lang="en-US" sz="2600" u="none" cap="none" strike="noStrike">
                <a:solidFill>
                  <a:schemeClr val="dk1"/>
                </a:solidFill>
                <a:latin typeface="Mukta"/>
                <a:ea typeface="Mukta"/>
                <a:cs typeface="Mukta"/>
                <a:sym typeface="Mukta"/>
              </a:rPr>
              <a:t>diameter</a:t>
            </a:r>
            <a:r>
              <a:rPr b="0" i="0" lang="en-US" sz="2600" u="none" cap="none" strike="noStrike">
                <a:solidFill>
                  <a:schemeClr val="dk1"/>
                </a:solidFill>
                <a:latin typeface="Mukta"/>
                <a:ea typeface="Mukta"/>
                <a:cs typeface="Mukta"/>
                <a:sym typeface="Mukta"/>
              </a:rPr>
              <a:t> of a tree is the maximum number of edges on any path connecting two nodes of the tree.  For example, here are three sample trees and their diameters. In each case the longest path is bolded and shown in purple. Note that there can be more than one longest path.</a:t>
            </a:r>
            <a:endParaRPr b="0" i="0" sz="2600" u="none" cap="none" strike="noStrike">
              <a:solidFill>
                <a:srgbClr val="000000"/>
              </a:solidFill>
              <a:latin typeface="Mukta"/>
              <a:ea typeface="Mukta"/>
              <a:cs typeface="Mukta"/>
              <a:sym typeface="Mukta"/>
            </a:endParaRPr>
          </a:p>
        </p:txBody>
      </p:sp>
      <p:cxnSp>
        <p:nvCxnSpPr>
          <p:cNvPr id="1462" name="Google Shape;1462;p105"/>
          <p:cNvCxnSpPr/>
          <p:nvPr/>
        </p:nvCxnSpPr>
        <p:spPr>
          <a:xfrm>
            <a:off x="8766675" y="4018910"/>
            <a:ext cx="350100" cy="179700"/>
          </a:xfrm>
          <a:prstGeom prst="straightConnector1">
            <a:avLst/>
          </a:prstGeom>
          <a:noFill/>
          <a:ln cap="flat" cmpd="sng" w="9525">
            <a:solidFill>
              <a:srgbClr val="FF00FF"/>
            </a:solidFill>
            <a:prstDash val="solid"/>
            <a:round/>
            <a:headEnd len="sm" w="sm" type="none"/>
            <a:tailEnd len="sm" w="sm" type="none"/>
          </a:ln>
        </p:spPr>
      </p:cxnSp>
      <p:cxnSp>
        <p:nvCxnSpPr>
          <p:cNvPr id="1463" name="Google Shape;1463;p105"/>
          <p:cNvCxnSpPr/>
          <p:nvPr/>
        </p:nvCxnSpPr>
        <p:spPr>
          <a:xfrm>
            <a:off x="4127200" y="4027435"/>
            <a:ext cx="250200" cy="190500"/>
          </a:xfrm>
          <a:prstGeom prst="straightConnector1">
            <a:avLst/>
          </a:prstGeom>
          <a:noFill/>
          <a:ln cap="flat" cmpd="sng" w="9525">
            <a:solidFill>
              <a:srgbClr val="FF00FF"/>
            </a:solidFill>
            <a:prstDash val="solid"/>
            <a:round/>
            <a:headEnd len="sm" w="sm" type="none"/>
            <a:tailEnd len="sm" w="sm" type="none"/>
          </a:ln>
        </p:spPr>
      </p:cxnSp>
      <p:cxnSp>
        <p:nvCxnSpPr>
          <p:cNvPr id="1464" name="Google Shape;1464;p105"/>
          <p:cNvCxnSpPr/>
          <p:nvPr/>
        </p:nvCxnSpPr>
        <p:spPr>
          <a:xfrm flipH="1" rot="10800000">
            <a:off x="3849925" y="4028460"/>
            <a:ext cx="177600" cy="189000"/>
          </a:xfrm>
          <a:prstGeom prst="straightConnector1">
            <a:avLst/>
          </a:prstGeom>
          <a:noFill/>
          <a:ln cap="flat" cmpd="sng" w="9525">
            <a:solidFill>
              <a:srgbClr val="FF00FF"/>
            </a:solidFill>
            <a:prstDash val="solid"/>
            <a:round/>
            <a:headEnd len="sm" w="sm" type="none"/>
            <a:tailEnd len="sm" w="sm" type="none"/>
          </a:ln>
        </p:spPr>
      </p:cxnSp>
      <p:sp>
        <p:nvSpPr>
          <p:cNvPr id="1465" name="Google Shape;1465;p105"/>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Problem: Background</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graphicFrame>
        <p:nvGraphicFramePr>
          <p:cNvPr id="1470" name="Google Shape;1470;p106"/>
          <p:cNvGraphicFramePr/>
          <p:nvPr/>
        </p:nvGraphicFramePr>
        <p:xfrm>
          <a:off x="303381" y="1607052"/>
          <a:ext cx="3000000" cy="3000000"/>
        </p:xfrm>
        <a:graphic>
          <a:graphicData uri="http://schemas.openxmlformats.org/drawingml/2006/table">
            <a:tbl>
              <a:tblPr>
                <a:noFill/>
                <a:tableStyleId>{ABE49B02-A3EF-4A2A-9DA3-9EBC7EF5931C}</a:tableStyleId>
              </a:tblPr>
              <a:tblGrid>
                <a:gridCol w="3830400"/>
              </a:tblGrid>
              <a:tr h="228600">
                <a:tc>
                  <a:txBody>
                    <a:bodyPr/>
                    <a:lstStyle/>
                    <a:p>
                      <a:pPr indent="0" lvl="0" marL="0" marR="0" rtl="0" algn="l">
                        <a:lnSpc>
                          <a:spcPct val="100000"/>
                        </a:lnSpc>
                        <a:spcBef>
                          <a:spcPts val="0"/>
                        </a:spcBef>
                        <a:spcAft>
                          <a:spcPts val="0"/>
                        </a:spcAft>
                        <a:buClr>
                          <a:schemeClr val="dk1"/>
                        </a:buClr>
                        <a:buSzPts val="1800"/>
                        <a:buFont typeface="Calibri"/>
                        <a:buNone/>
                      </a:pPr>
                      <a:r>
                        <a:rPr lang="en-US" sz="1800" u="none" cap="none" strike="noStrike"/>
                        <a:t>Consider the following Node definition of a binary tree:</a:t>
                      </a:r>
                      <a:endParaRPr sz="1400" u="none" cap="none" strike="noStrike"/>
                    </a:p>
                    <a:p>
                      <a:pPr indent="0" lvl="0" marL="0" marR="0" rtl="0" algn="l">
                        <a:lnSpc>
                          <a:spcPct val="100000"/>
                        </a:lnSpc>
                        <a:spcBef>
                          <a:spcPts val="0"/>
                        </a:spcBef>
                        <a:spcAft>
                          <a:spcPts val="0"/>
                        </a:spcAft>
                        <a:buClr>
                          <a:schemeClr val="dk1"/>
                        </a:buClr>
                        <a:buSzPts val="1000"/>
                        <a:buFont typeface="Calibri"/>
                        <a:buNone/>
                      </a:pPr>
                      <a:r>
                        <a:t/>
                      </a:r>
                      <a:endParaRPr sz="1000" u="none" cap="none" strike="noStrike">
                        <a:solidFill>
                          <a:srgbClr val="BB2CA2"/>
                        </a:solidFill>
                        <a:latin typeface="Consolas"/>
                        <a:ea typeface="Consolas"/>
                        <a:cs typeface="Consolas"/>
                        <a:sym typeface="Consolas"/>
                      </a:endParaRPr>
                    </a:p>
                    <a:p>
                      <a:pPr indent="0" lvl="0" marL="0" marR="0" rtl="0" algn="l">
                        <a:lnSpc>
                          <a:spcPct val="100000"/>
                        </a:lnSpc>
                        <a:spcBef>
                          <a:spcPts val="0"/>
                        </a:spcBef>
                        <a:spcAft>
                          <a:spcPts val="0"/>
                        </a:spcAft>
                        <a:buClr>
                          <a:srgbClr val="BB2CA2"/>
                        </a:buClr>
                        <a:buSzPts val="1000"/>
                        <a:buFont typeface="Consolas"/>
                        <a:buNone/>
                      </a:pPr>
                      <a:r>
                        <a:rPr lang="en-US" sz="1400" u="none" cap="none" strike="noStrike">
                          <a:solidFill>
                            <a:srgbClr val="BB2CA2"/>
                          </a:solidFill>
                          <a:latin typeface="Fira Code"/>
                          <a:ea typeface="Fira Code"/>
                          <a:cs typeface="Fira Code"/>
                          <a:sym typeface="Fira Code"/>
                        </a:rPr>
                        <a:t>class</a:t>
                      </a:r>
                      <a:r>
                        <a:rPr lang="en-US" sz="1400" u="none" cap="none" strike="noStrike">
                          <a:latin typeface="Fira Code"/>
                          <a:ea typeface="Fira Code"/>
                          <a:cs typeface="Fira Code"/>
                          <a:sym typeface="Fira Code"/>
                        </a:rPr>
                        <a:t> BinaryTreeNode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rgbClr val="BB2CA2"/>
                        </a:buClr>
                        <a:buSzPts val="1000"/>
                        <a:buFont typeface="Consolas"/>
                        <a:buNone/>
                      </a:pPr>
                      <a:r>
                        <a:rPr lang="en-US" sz="1400" u="none" cap="none" strike="noStrike">
                          <a:solidFill>
                            <a:srgbClr val="BB2CA2"/>
                          </a:solidFill>
                          <a:latin typeface="Fira Code"/>
                          <a:ea typeface="Fira Code"/>
                          <a:cs typeface="Fira Code"/>
                          <a:sym typeface="Fira Code"/>
                        </a:rPr>
                        <a:t>public</a:t>
                      </a:r>
                      <a:r>
                        <a:rPr lang="en-US" sz="1400" u="none" cap="none" strike="noStrike">
                          <a:latin typeface="Fira Code"/>
                          <a:ea typeface="Fira Code"/>
                          <a:cs typeface="Fira Code"/>
                          <a:sym typeface="Fira Code"/>
                        </a:rPr>
                        <a: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 left;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 right;</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a:t>
                      </a:r>
                      <a:r>
                        <a:rPr lang="en-US" sz="1400" u="none" cap="none" strike="noStrike">
                          <a:solidFill>
                            <a:srgbClr val="BB2CA2"/>
                          </a:solidFill>
                          <a:latin typeface="Fira Code"/>
                          <a:ea typeface="Fira Code"/>
                          <a:cs typeface="Fira Code"/>
                          <a:sym typeface="Fira Code"/>
                        </a:rPr>
                        <a:t>int</a:t>
                      </a:r>
                      <a:r>
                        <a:rPr lang="en-US" sz="1400" u="none" cap="none" strike="noStrike">
                          <a:latin typeface="Fira Code"/>
                          <a:ea typeface="Fira Code"/>
                          <a:cs typeface="Fira Code"/>
                          <a:sym typeface="Fira Code"/>
                        </a:rPr>
                        <a:t> value;</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BinaryTreeNode(</a:t>
                      </a:r>
                      <a:r>
                        <a:rPr lang="en-US" sz="1400" u="none" cap="none" strike="noStrike">
                          <a:solidFill>
                            <a:srgbClr val="BB2CA2"/>
                          </a:solidFill>
                          <a:latin typeface="Fira Code"/>
                          <a:ea typeface="Fira Code"/>
                          <a:cs typeface="Fira Code"/>
                          <a:sym typeface="Fira Code"/>
                        </a:rPr>
                        <a:t>int</a:t>
                      </a:r>
                      <a:r>
                        <a:rPr lang="en-US" sz="1400" u="none" cap="none" strike="noStrike">
                          <a:latin typeface="Fira Code"/>
                          <a:ea typeface="Fira Code"/>
                          <a:cs typeface="Fira Code"/>
                          <a:sym typeface="Fira Code"/>
                        </a:rPr>
                        <a:t> n)</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 value(n), left(</a:t>
                      </a:r>
                      <a:r>
                        <a:rPr lang="en-US" sz="1400" u="none" cap="none" strike="noStrike">
                          <a:solidFill>
                            <a:srgbClr val="BB2CA2"/>
                          </a:solidFill>
                          <a:latin typeface="Fira Code"/>
                          <a:ea typeface="Fira Code"/>
                          <a:cs typeface="Fira Code"/>
                          <a:sym typeface="Fira Code"/>
                        </a:rPr>
                        <a:t>nullptr</a:t>
                      </a:r>
                      <a:r>
                        <a:rPr lang="en-US" sz="1400" u="none" cap="none" strike="noStrike">
                          <a:latin typeface="Fira Code"/>
                          <a:ea typeface="Fira Code"/>
                          <a:cs typeface="Fira Code"/>
                          <a:sym typeface="Fira Code"/>
                        </a:rPr>
                        <a:t>),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       right(</a:t>
                      </a:r>
                      <a:r>
                        <a:rPr lang="en-US" sz="1400" u="none" cap="none" strike="noStrike">
                          <a:solidFill>
                            <a:srgbClr val="BB2CA2"/>
                          </a:solidFill>
                          <a:latin typeface="Fira Code"/>
                          <a:ea typeface="Fira Code"/>
                          <a:cs typeface="Fira Code"/>
                          <a:sym typeface="Fira Code"/>
                        </a:rPr>
                        <a:t>nullptr</a:t>
                      </a:r>
                      <a:r>
                        <a:rPr lang="en-US" sz="1400" u="none" cap="none" strike="noStrike">
                          <a:latin typeface="Fira Code"/>
                          <a:ea typeface="Fira Code"/>
                          <a:cs typeface="Fira Code"/>
                          <a:sym typeface="Fira Code"/>
                        </a:rPr>
                        <a:t>) {}</a:t>
                      </a:r>
                      <a:endParaRPr sz="1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1400" u="none" cap="none" strike="noStrike">
                          <a:latin typeface="Fira Code"/>
                          <a:ea typeface="Fira Code"/>
                          <a:cs typeface="Fira Code"/>
                          <a:sym typeface="Fira Code"/>
                        </a:rPr>
                        <a:t>};</a:t>
                      </a:r>
                      <a:endParaRPr sz="1400" u="none" cap="none" strike="noStrike">
                        <a:latin typeface="Fira Code"/>
                        <a:ea typeface="Fira Code"/>
                        <a:cs typeface="Fira Code"/>
                        <a:sym typeface="Fira Code"/>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471" name="Google Shape;1471;p106"/>
          <p:cNvSpPr txBox="1"/>
          <p:nvPr/>
        </p:nvSpPr>
        <p:spPr>
          <a:xfrm>
            <a:off x="4004850" y="1607050"/>
            <a:ext cx="8012700" cy="2495400"/>
          </a:xfrm>
          <a:prstGeom prst="rect">
            <a:avLst/>
          </a:prstGeom>
          <a:noFill/>
          <a:ln>
            <a:noFill/>
          </a:ln>
        </p:spPr>
        <p:txBody>
          <a:bodyPr anchorCtr="0" anchor="t" bIns="91425" lIns="91425" spcFirstLastPara="1" rIns="91425" wrap="square" tIns="91425">
            <a:noAutofit/>
          </a:bodyPr>
          <a:lstStyle/>
          <a:p>
            <a:pPr indent="0" lvl="0" marL="228600" marR="0" rtl="0" algn="l">
              <a:lnSpc>
                <a:spcPct val="115000"/>
              </a:lnSpc>
              <a:spcBef>
                <a:spcPts val="0"/>
              </a:spcBef>
              <a:spcAft>
                <a:spcPts val="0"/>
              </a:spcAft>
              <a:buClr>
                <a:schemeClr val="dk1"/>
              </a:buClr>
              <a:buSzPts val="1800"/>
              <a:buFont typeface="Open Sans"/>
              <a:buNone/>
            </a:pPr>
            <a:r>
              <a:rPr b="1" i="0" lang="en-US" sz="1800" u="none" cap="none" strike="noStrike">
                <a:solidFill>
                  <a:schemeClr val="dk1"/>
                </a:solidFill>
                <a:latin typeface="Mukta"/>
                <a:ea typeface="Mukta"/>
                <a:cs typeface="Mukta"/>
                <a:sym typeface="Mukta"/>
              </a:rPr>
              <a:t>Your task:</a:t>
            </a:r>
            <a:r>
              <a:rPr b="0" i="0" lang="en-US" sz="1800" u="none" cap="none" strike="noStrike">
                <a:solidFill>
                  <a:schemeClr val="dk1"/>
                </a:solidFill>
                <a:latin typeface="Mukta"/>
                <a:ea typeface="Mukta"/>
                <a:cs typeface="Mukta"/>
                <a:sym typeface="Mukta"/>
              </a:rPr>
              <a:t> Implement the </a:t>
            </a:r>
            <a:r>
              <a:rPr i="0" lang="en-US" sz="1800" u="none" cap="none" strike="noStrike">
                <a:solidFill>
                  <a:schemeClr val="dk1"/>
                </a:solidFill>
                <a:latin typeface="Consolas"/>
                <a:ea typeface="Consolas"/>
                <a:cs typeface="Consolas"/>
                <a:sym typeface="Consolas"/>
              </a:rPr>
              <a:t>diameter</a:t>
            </a:r>
            <a:r>
              <a:rPr i="0" lang="en-US" sz="1800" u="none" cap="none" strike="noStrike">
                <a:solidFill>
                  <a:schemeClr val="dk1"/>
                </a:solidFill>
                <a:latin typeface="Mukta"/>
                <a:ea typeface="Mukta"/>
                <a:cs typeface="Mukta"/>
                <a:sym typeface="Mukta"/>
              </a:rPr>
              <a:t> </a:t>
            </a:r>
            <a:r>
              <a:rPr b="0" i="0" lang="en-US" sz="1800" u="none" cap="none" strike="noStrike">
                <a:solidFill>
                  <a:schemeClr val="dk1"/>
                </a:solidFill>
                <a:latin typeface="Mukta"/>
                <a:ea typeface="Mukta"/>
                <a:cs typeface="Mukta"/>
                <a:sym typeface="Mukta"/>
              </a:rPr>
              <a:t>function that computes the diameter of a </a:t>
            </a:r>
            <a:r>
              <a:rPr b="0" i="1" lang="en-US" sz="1800" u="none" cap="none" strike="noStrike">
                <a:solidFill>
                  <a:schemeClr val="dk1"/>
                </a:solidFill>
                <a:latin typeface="Mukta"/>
                <a:ea typeface="Mukta"/>
                <a:cs typeface="Mukta"/>
                <a:sym typeface="Mukta"/>
              </a:rPr>
              <a:t>binary</a:t>
            </a:r>
            <a:r>
              <a:rPr b="0" i="0" lang="en-US" sz="1800" u="none" cap="none" strike="noStrike">
                <a:solidFill>
                  <a:schemeClr val="dk1"/>
                </a:solidFill>
                <a:latin typeface="Mukta"/>
                <a:ea typeface="Mukta"/>
                <a:cs typeface="Mukta"/>
                <a:sym typeface="Mukta"/>
              </a:rPr>
              <a:t> tree represented by a pointer to an object of type BinaryTreeNod</a:t>
            </a:r>
            <a:r>
              <a:rPr lang="en-US" sz="1800">
                <a:solidFill>
                  <a:schemeClr val="dk1"/>
                </a:solidFill>
                <a:latin typeface="Mukta"/>
                <a:ea typeface="Mukta"/>
                <a:cs typeface="Mukta"/>
                <a:sym typeface="Mukta"/>
              </a:rPr>
              <a:t>e. </a:t>
            </a:r>
            <a:r>
              <a:rPr b="0" i="0" lang="en-US" sz="1800" u="none" cap="none" strike="noStrike">
                <a:solidFill>
                  <a:schemeClr val="dk1"/>
                </a:solidFill>
                <a:latin typeface="Mukta"/>
                <a:ea typeface="Mukta"/>
                <a:cs typeface="Mukta"/>
                <a:sym typeface="Mukta"/>
              </a:rPr>
              <a:t>Assume that an empty tree or a missing child will be represented by </a:t>
            </a:r>
            <a:r>
              <a:rPr i="0" lang="en-US" sz="1800" u="none" cap="none" strike="noStrike">
                <a:solidFill>
                  <a:schemeClr val="dk1"/>
                </a:solidFill>
                <a:latin typeface="Consolas"/>
                <a:ea typeface="Consolas"/>
                <a:cs typeface="Consolas"/>
                <a:sym typeface="Consolas"/>
              </a:rPr>
              <a:t>nullptr</a:t>
            </a:r>
            <a:r>
              <a:rPr b="0" i="0" lang="en-US" sz="1800" u="none" cap="none" strike="noStrike">
                <a:solidFill>
                  <a:schemeClr val="dk1"/>
                </a:solidFill>
                <a:latin typeface="Mukta"/>
                <a:ea typeface="Mukta"/>
                <a:cs typeface="Mukta"/>
                <a:sym typeface="Mukta"/>
              </a:rPr>
              <a:t>. Do not modify the definition of the BinaryTreeNode class</a:t>
            </a:r>
            <a:r>
              <a:rPr lang="en-US" sz="1800">
                <a:solidFill>
                  <a:schemeClr val="dk1"/>
                </a:solidFill>
                <a:latin typeface="Mukta"/>
                <a:ea typeface="Mukta"/>
                <a:cs typeface="Mukta"/>
                <a:sym typeface="Mukta"/>
              </a:rPr>
              <a:t>. Y</a:t>
            </a:r>
            <a:r>
              <a:rPr b="0" i="0" lang="en-US" sz="1800" u="none" cap="none" strike="noStrike">
                <a:solidFill>
                  <a:schemeClr val="dk1"/>
                </a:solidFill>
                <a:latin typeface="Mukta"/>
                <a:ea typeface="Mukta"/>
                <a:cs typeface="Mukta"/>
                <a:sym typeface="Mukta"/>
              </a:rPr>
              <a:t>ou may write one or more helper functions</a:t>
            </a:r>
            <a:r>
              <a:rPr lang="en-US" sz="1800">
                <a:solidFill>
                  <a:schemeClr val="dk1"/>
                </a:solidFill>
                <a:latin typeface="Mukta"/>
                <a:ea typeface="Mukta"/>
                <a:cs typeface="Mukta"/>
                <a:sym typeface="Mukta"/>
              </a:rPr>
              <a:t> if you need</a:t>
            </a:r>
            <a:r>
              <a:rPr b="0" i="0" lang="en-US" sz="1800" u="none" cap="none" strike="noStrike">
                <a:solidFill>
                  <a:schemeClr val="dk1"/>
                </a:solidFill>
                <a:latin typeface="Mukta"/>
                <a:ea typeface="Mukta"/>
                <a:cs typeface="Mukta"/>
                <a:sym typeface="Mukta"/>
              </a:rPr>
              <a:t>.</a:t>
            </a:r>
            <a:endParaRPr b="0" i="0" sz="1800" u="none" cap="none" strike="noStrike">
              <a:solidFill>
                <a:schemeClr val="dk1"/>
              </a:solidFill>
              <a:latin typeface="Mukta"/>
              <a:ea typeface="Mukta"/>
              <a:cs typeface="Mukta"/>
              <a:sym typeface="Mukta"/>
            </a:endParaRPr>
          </a:p>
          <a:p>
            <a:pPr indent="0" lvl="0" marL="228600" marR="0" rtl="0" algn="l">
              <a:lnSpc>
                <a:spcPct val="115000"/>
              </a:lnSpc>
              <a:spcBef>
                <a:spcPts val="0"/>
              </a:spcBef>
              <a:spcAft>
                <a:spcPts val="0"/>
              </a:spcAft>
              <a:buClr>
                <a:schemeClr val="dk1"/>
              </a:buClr>
              <a:buSzPts val="1800"/>
              <a:buFont typeface="Open Sans"/>
              <a:buNone/>
            </a:pPr>
            <a:r>
              <a:t/>
            </a:r>
            <a:endParaRPr b="0" i="0" sz="1800" u="none" cap="none" strike="noStrike">
              <a:solidFill>
                <a:schemeClr val="dk1"/>
              </a:solidFill>
              <a:latin typeface="Mukta"/>
              <a:ea typeface="Mukta"/>
              <a:cs typeface="Mukta"/>
              <a:sym typeface="Mukta"/>
            </a:endParaRPr>
          </a:p>
          <a:p>
            <a:pPr indent="0" lvl="0" marL="228600" marR="0" rtl="0" algn="l">
              <a:lnSpc>
                <a:spcPct val="115000"/>
              </a:lnSpc>
              <a:spcBef>
                <a:spcPts val="0"/>
              </a:spcBef>
              <a:spcAft>
                <a:spcPts val="0"/>
              </a:spcAft>
              <a:buClr>
                <a:schemeClr val="dk1"/>
              </a:buClr>
              <a:buSzPts val="1800"/>
              <a:buFont typeface="Open Sans"/>
              <a:buNone/>
            </a:pPr>
            <a:r>
              <a:rPr b="0" i="0" lang="en-US" sz="1800" u="none" cap="none" strike="noStrike">
                <a:solidFill>
                  <a:schemeClr val="dk1"/>
                </a:solidFill>
                <a:latin typeface="Mukta"/>
                <a:ea typeface="Mukta"/>
                <a:cs typeface="Mukta"/>
                <a:sym typeface="Mukta"/>
              </a:rPr>
              <a:t>Implement diameter in O(n</a:t>
            </a:r>
            <a:r>
              <a:rPr b="0" baseline="30000" i="0" lang="en-US" sz="1800" u="none" cap="none" strike="noStrike">
                <a:solidFill>
                  <a:schemeClr val="dk1"/>
                </a:solidFill>
                <a:latin typeface="Mukta"/>
                <a:ea typeface="Mukta"/>
                <a:cs typeface="Mukta"/>
                <a:sym typeface="Mukta"/>
              </a:rPr>
              <a:t>2</a:t>
            </a:r>
            <a:r>
              <a:rPr b="0" i="0" lang="en-US" sz="1800" u="none" cap="none" strike="noStrike">
                <a:solidFill>
                  <a:schemeClr val="dk1"/>
                </a:solidFill>
                <a:latin typeface="Mukta"/>
                <a:ea typeface="Mukta"/>
                <a:cs typeface="Mukta"/>
                <a:sym typeface="Mukta"/>
              </a:rPr>
              <a:t>) or better time </a:t>
            </a:r>
            <a:r>
              <a:rPr lang="en-US" sz="1800">
                <a:solidFill>
                  <a:schemeClr val="dk1"/>
                </a:solidFill>
                <a:latin typeface="Mukta"/>
                <a:ea typeface="Mukta"/>
                <a:cs typeface="Mukta"/>
                <a:sym typeface="Mukta"/>
              </a:rPr>
              <a:t>(try doing it</a:t>
            </a:r>
            <a:r>
              <a:rPr b="0" i="0" lang="en-US" sz="1800" u="none" cap="none" strike="noStrike">
                <a:solidFill>
                  <a:schemeClr val="dk1"/>
                </a:solidFill>
                <a:latin typeface="Mukta"/>
                <a:ea typeface="Mukta"/>
                <a:cs typeface="Mukta"/>
                <a:sym typeface="Mukta"/>
              </a:rPr>
              <a:t> in O(n)!).</a:t>
            </a:r>
            <a:endParaRPr b="0" i="0" sz="1400" u="none" cap="none" strike="noStrike">
              <a:solidFill>
                <a:srgbClr val="000000"/>
              </a:solidFill>
              <a:latin typeface="Mukta"/>
              <a:ea typeface="Mukta"/>
              <a:cs typeface="Mukta"/>
              <a:sym typeface="Mukta"/>
            </a:endParaRPr>
          </a:p>
        </p:txBody>
      </p:sp>
      <p:graphicFrame>
        <p:nvGraphicFramePr>
          <p:cNvPr id="1472" name="Google Shape;1472;p106"/>
          <p:cNvGraphicFramePr/>
          <p:nvPr/>
        </p:nvGraphicFramePr>
        <p:xfrm>
          <a:off x="174453" y="4522922"/>
          <a:ext cx="3000000" cy="3000000"/>
        </p:xfrm>
        <a:graphic>
          <a:graphicData uri="http://schemas.openxmlformats.org/drawingml/2006/table">
            <a:tbl>
              <a:tblPr>
                <a:noFill/>
                <a:tableStyleId>{ABE49B02-A3EF-4A2A-9DA3-9EBC7EF5931C}</a:tableStyleId>
              </a:tblPr>
              <a:tblGrid>
                <a:gridCol w="9590675"/>
              </a:tblGrid>
              <a:tr h="1232475">
                <a:tc>
                  <a:txBody>
                    <a:bodyPr/>
                    <a:lstStyle/>
                    <a:p>
                      <a:pPr indent="0" lvl="0" marL="0" marR="0" rtl="0" algn="l">
                        <a:lnSpc>
                          <a:spcPct val="100000"/>
                        </a:lnSpc>
                        <a:spcBef>
                          <a:spcPts val="0"/>
                        </a:spcBef>
                        <a:spcAft>
                          <a:spcPts val="0"/>
                        </a:spcAft>
                        <a:buClr>
                          <a:srgbClr val="BB2CA2"/>
                        </a:buClr>
                        <a:buSzPts val="1000"/>
                        <a:buFont typeface="Consolas"/>
                        <a:buNone/>
                      </a:pPr>
                      <a:r>
                        <a:rPr lang="en-US" sz="2400" u="none" cap="none" strike="noStrike">
                          <a:solidFill>
                            <a:srgbClr val="BB2CA2"/>
                          </a:solidFill>
                          <a:latin typeface="Fira Code"/>
                          <a:ea typeface="Fira Code"/>
                          <a:cs typeface="Fira Code"/>
                          <a:sym typeface="Fira Code"/>
                        </a:rPr>
                        <a:t>int</a:t>
                      </a:r>
                      <a:r>
                        <a:rPr lang="en-US" sz="2400" u="none" cap="none" strike="noStrike">
                          <a:latin typeface="Fira Code"/>
                          <a:ea typeface="Fira Code"/>
                          <a:cs typeface="Fira Code"/>
                          <a:sym typeface="Fira Code"/>
                        </a:rPr>
                        <a:t> diameter(</a:t>
                      </a:r>
                      <a:r>
                        <a:rPr lang="en-US" sz="2400" u="none" cap="none" strike="noStrike">
                          <a:solidFill>
                            <a:srgbClr val="BB2CA2"/>
                          </a:solidFill>
                          <a:latin typeface="Fira Code"/>
                          <a:ea typeface="Fira Code"/>
                          <a:cs typeface="Fira Code"/>
                          <a:sym typeface="Fira Code"/>
                        </a:rPr>
                        <a:t>const</a:t>
                      </a:r>
                      <a:r>
                        <a:rPr lang="en-US" sz="2400" u="none" cap="none" strike="noStrike">
                          <a:latin typeface="Fira Code"/>
                          <a:ea typeface="Fira Code"/>
                          <a:cs typeface="Fira Code"/>
                          <a:sym typeface="Fira Code"/>
                        </a:rPr>
                        <a:t> </a:t>
                      </a:r>
                      <a:r>
                        <a:rPr lang="en-US" sz="2400" u="none" cap="none" strike="noStrike">
                          <a:solidFill>
                            <a:srgbClr val="4F8187"/>
                          </a:solidFill>
                          <a:latin typeface="Fira Code"/>
                          <a:ea typeface="Fira Code"/>
                          <a:cs typeface="Fira Code"/>
                          <a:sym typeface="Fira Code"/>
                        </a:rPr>
                        <a:t>BinaryTreeNode</a:t>
                      </a:r>
                      <a:r>
                        <a:rPr lang="en-US" sz="2400" u="none" cap="none" strike="noStrike">
                          <a:latin typeface="Fira Code"/>
                          <a:ea typeface="Fira Code"/>
                          <a:cs typeface="Fira Code"/>
                          <a:sym typeface="Fira Code"/>
                        </a:rPr>
                        <a:t>* tree) {</a:t>
                      </a:r>
                      <a:endParaRPr sz="2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2400" u="none" cap="none" strike="noStrike">
                          <a:latin typeface="Fira Code"/>
                          <a:ea typeface="Fira Code"/>
                          <a:cs typeface="Fira Code"/>
                          <a:sym typeface="Fira Code"/>
                        </a:rPr>
                        <a:t>    </a:t>
                      </a:r>
                      <a:endParaRPr sz="2400" u="none" cap="none" strike="noStrike">
                        <a:latin typeface="Fira Code"/>
                        <a:ea typeface="Fira Code"/>
                        <a:cs typeface="Fira Code"/>
                        <a:sym typeface="Fira Code"/>
                      </a:endParaRPr>
                    </a:p>
                    <a:p>
                      <a:pPr indent="0" lvl="0" marL="0" marR="0" rtl="0" algn="l">
                        <a:lnSpc>
                          <a:spcPct val="100000"/>
                        </a:lnSpc>
                        <a:spcBef>
                          <a:spcPts val="0"/>
                        </a:spcBef>
                        <a:spcAft>
                          <a:spcPts val="0"/>
                        </a:spcAft>
                        <a:buClr>
                          <a:schemeClr val="dk1"/>
                        </a:buClr>
                        <a:buSzPts val="1000"/>
                        <a:buFont typeface="Consolas"/>
                        <a:buNone/>
                      </a:pPr>
                      <a:r>
                        <a:rPr lang="en-US" sz="2400" u="none" cap="none" strike="noStrike">
                          <a:latin typeface="Fira Code"/>
                          <a:ea typeface="Fira Code"/>
                          <a:cs typeface="Fira Code"/>
                          <a:sym typeface="Fira Code"/>
                        </a:rPr>
                        <a:t>}</a:t>
                      </a:r>
                      <a:endParaRPr sz="2400" u="none" cap="none" strike="noStrike">
                        <a:latin typeface="Fira Code"/>
                        <a:ea typeface="Fira Code"/>
                        <a:cs typeface="Fira Code"/>
                        <a:sym typeface="Fira Code"/>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1473" name="Google Shape;1473;p106"/>
          <p:cNvPicPr preferRelativeResize="0"/>
          <p:nvPr/>
        </p:nvPicPr>
        <p:blipFill rotWithShape="1">
          <a:blip r:embed="rId3">
            <a:alphaModFix/>
          </a:blip>
          <a:srcRect b="0" l="0" r="0" t="0"/>
          <a:stretch/>
        </p:blipFill>
        <p:spPr>
          <a:xfrm>
            <a:off x="6068825" y="5086950"/>
            <a:ext cx="6057352" cy="1690875"/>
          </a:xfrm>
          <a:prstGeom prst="rect">
            <a:avLst/>
          </a:prstGeom>
          <a:noFill/>
          <a:ln>
            <a:noFill/>
          </a:ln>
        </p:spPr>
      </p:pic>
      <p:sp>
        <p:nvSpPr>
          <p:cNvPr id="1474" name="Google Shape;1474;p106"/>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Handwritten Problem</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8"/>
          <p:cNvSpPr txBox="1"/>
          <p:nvPr/>
        </p:nvSpPr>
        <p:spPr>
          <a:xfrm>
            <a:off x="514350" y="1367700"/>
            <a:ext cx="11222100" cy="5280000"/>
          </a:xfrm>
          <a:prstGeom prst="rect">
            <a:avLst/>
          </a:prstGeom>
          <a:noFill/>
          <a:ln>
            <a:noFill/>
          </a:ln>
        </p:spPr>
        <p:txBody>
          <a:bodyPr anchorCtr="0" anchor="t" bIns="91425" lIns="91425" spcFirstLastPara="1" rIns="91425" wrap="square" tIns="91425">
            <a:noAutofit/>
          </a:bodyPr>
          <a:lstStyle/>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Root: node with no parents</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Leaf: node with no children</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Internal Node: node with children (including root)</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Depth: distance from a node to the root</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Height: distance from a node to the lowest leaf node</a:t>
            </a:r>
            <a:endParaRPr b="0" i="0" sz="2800" u="none" cap="none" strike="noStrike">
              <a:solidFill>
                <a:srgbClr val="000000"/>
              </a:solidFill>
              <a:latin typeface="Mukta"/>
              <a:ea typeface="Mukta"/>
              <a:cs typeface="Mukta"/>
              <a:sym typeface="Mukta"/>
            </a:endParaRPr>
          </a:p>
          <a:p>
            <a:pPr indent="-406400" lvl="0" marL="457200" marR="0" rtl="0" algn="l">
              <a:lnSpc>
                <a:spcPct val="115000"/>
              </a:lnSpc>
              <a:spcBef>
                <a:spcPts val="0"/>
              </a:spcBef>
              <a:spcAft>
                <a:spcPts val="0"/>
              </a:spcAft>
              <a:buClr>
                <a:srgbClr val="000000"/>
              </a:buClr>
              <a:buSzPts val="2800"/>
              <a:buFont typeface="Mukta"/>
              <a:buChar char="●"/>
            </a:pPr>
            <a:r>
              <a:rPr b="0" i="0" lang="en-US" sz="2800" u="none" cap="none" strike="noStrike">
                <a:solidFill>
                  <a:srgbClr val="000000"/>
                </a:solidFill>
                <a:latin typeface="Mukta"/>
                <a:ea typeface="Mukta"/>
                <a:cs typeface="Mukta"/>
                <a:sym typeface="Mukta"/>
              </a:rPr>
              <a:t>Siblings: nodes with the same parent node</a:t>
            </a:r>
            <a:endParaRPr b="0" i="0" sz="2800" u="none" cap="none" strike="noStrike">
              <a:solidFill>
                <a:srgbClr val="000000"/>
              </a:solidFill>
              <a:latin typeface="Mukta"/>
              <a:ea typeface="Mukta"/>
              <a:cs typeface="Mukta"/>
              <a:sym typeface="Mukta"/>
            </a:endParaRPr>
          </a:p>
        </p:txBody>
      </p:sp>
      <p:sp>
        <p:nvSpPr>
          <p:cNvPr id="186" name="Google Shape;186;p28"/>
          <p:cNvSpPr txBox="1"/>
          <p:nvPr/>
        </p:nvSpPr>
        <p:spPr>
          <a:xfrm>
            <a:off x="383375" y="224350"/>
            <a:ext cx="11808600" cy="110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rgbClr val="000000"/>
                </a:solidFill>
                <a:latin typeface="Mukta"/>
                <a:ea typeface="Mukta"/>
                <a:cs typeface="Mukta"/>
                <a:sym typeface="Mukta"/>
              </a:rPr>
              <a:t>Tree Terminology</a:t>
            </a:r>
            <a:endParaRPr b="1" i="0" sz="4000" u="none" cap="none" strike="noStrike">
              <a:solidFill>
                <a:srgbClr val="000000"/>
              </a:solidFill>
              <a:latin typeface="Mukta"/>
              <a:ea typeface="Mukta"/>
              <a:cs typeface="Mukta"/>
              <a:sym typeface="Mukt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orporate blue">
      <a:dk1>
        <a:srgbClr val="000000"/>
      </a:dk1>
      <a:lt1>
        <a:srgbClr val="FFFFFF"/>
      </a:lt1>
      <a:dk2>
        <a:srgbClr val="44546A"/>
      </a:dk2>
      <a:lt2>
        <a:srgbClr val="E7E6E6"/>
      </a:lt2>
      <a:accent1>
        <a:srgbClr val="009FEB"/>
      </a:accent1>
      <a:accent2>
        <a:srgbClr val="9EA9B4"/>
      </a:accent2>
      <a:accent3>
        <a:srgbClr val="0078B6"/>
      </a:accent3>
      <a:accent4>
        <a:srgbClr val="434F5A"/>
      </a:accent4>
      <a:accent5>
        <a:srgbClr val="009FEB"/>
      </a:accent5>
      <a:accent6>
        <a:srgbClr val="0078B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